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50"/>
  </p:notesMasterIdLst>
  <p:handoutMasterIdLst>
    <p:handoutMasterId r:id="rId51"/>
  </p:handoutMasterIdLst>
  <p:sldIdLst>
    <p:sldId id="392" r:id="rId2"/>
    <p:sldId id="390" r:id="rId3"/>
    <p:sldId id="379" r:id="rId4"/>
    <p:sldId id="378" r:id="rId5"/>
    <p:sldId id="376" r:id="rId6"/>
    <p:sldId id="369" r:id="rId7"/>
    <p:sldId id="370" r:id="rId8"/>
    <p:sldId id="371" r:id="rId9"/>
    <p:sldId id="372" r:id="rId10"/>
    <p:sldId id="364" r:id="rId11"/>
    <p:sldId id="388" r:id="rId12"/>
    <p:sldId id="387" r:id="rId13"/>
    <p:sldId id="339" r:id="rId14"/>
    <p:sldId id="359" r:id="rId15"/>
    <p:sldId id="360" r:id="rId16"/>
    <p:sldId id="361" r:id="rId17"/>
    <p:sldId id="362" r:id="rId18"/>
    <p:sldId id="365" r:id="rId19"/>
    <p:sldId id="363" r:id="rId20"/>
    <p:sldId id="367" r:id="rId21"/>
    <p:sldId id="389" r:id="rId22"/>
    <p:sldId id="358" r:id="rId23"/>
    <p:sldId id="377" r:id="rId24"/>
    <p:sldId id="374" r:id="rId25"/>
    <p:sldId id="383" r:id="rId26"/>
    <p:sldId id="382" r:id="rId27"/>
    <p:sldId id="348" r:id="rId28"/>
    <p:sldId id="349" r:id="rId29"/>
    <p:sldId id="351" r:id="rId30"/>
    <p:sldId id="381" r:id="rId31"/>
    <p:sldId id="352" r:id="rId32"/>
    <p:sldId id="353" r:id="rId33"/>
    <p:sldId id="354" r:id="rId34"/>
    <p:sldId id="355" r:id="rId35"/>
    <p:sldId id="356" r:id="rId36"/>
    <p:sldId id="357" r:id="rId37"/>
    <p:sldId id="343" r:id="rId38"/>
    <p:sldId id="385" r:id="rId39"/>
    <p:sldId id="386" r:id="rId40"/>
    <p:sldId id="384" r:id="rId41"/>
    <p:sldId id="345" r:id="rId42"/>
    <p:sldId id="346" r:id="rId43"/>
    <p:sldId id="347" r:id="rId44"/>
    <p:sldId id="366" r:id="rId45"/>
    <p:sldId id="380" r:id="rId46"/>
    <p:sldId id="373" r:id="rId47"/>
    <p:sldId id="292" r:id="rId48"/>
    <p:sldId id="36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C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11" autoAdjust="0"/>
    <p:restoredTop sz="86430" autoAdjust="0"/>
  </p:normalViewPr>
  <p:slideViewPr>
    <p:cSldViewPr>
      <p:cViewPr varScale="1">
        <p:scale>
          <a:sx n="111" d="100"/>
          <a:sy n="111" d="100"/>
        </p:scale>
        <p:origin x="109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00"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handoutMaster" Target="handoutMasters/handout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6A1711-237D-F748-9B64-760FBC3C4022}" type="datetimeFigureOut">
              <a:rPr lang="en-US" smtClean="0"/>
              <a:t>6/26/17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1902887-56DD-C041-B5EF-49FF7DDB2B56}" type="slidenum">
              <a:rPr lang="en-US" smtClean="0"/>
              <a:t>‹#›</a:t>
            </a:fld>
            <a:endParaRPr lang="en-US"/>
          </a:p>
        </p:txBody>
      </p:sp>
    </p:spTree>
    <p:extLst>
      <p:ext uri="{BB962C8B-B14F-4D97-AF65-F5344CB8AC3E}">
        <p14:creationId xmlns:p14="http://schemas.microsoft.com/office/powerpoint/2010/main" val="803246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A30878-26FE-471E-B0CA-533C843751E9}" type="datetimeFigureOut">
              <a:rPr lang="en-US" smtClean="0"/>
              <a:pPr/>
              <a:t>6/26/17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6EB5A-45B9-4E8D-BEE0-1E23ADD256C0}" type="slidenum">
              <a:rPr lang="en-US" smtClean="0"/>
              <a:pPr/>
              <a:t>‹#›</a:t>
            </a:fld>
            <a:endParaRPr lang="en-US"/>
          </a:p>
        </p:txBody>
      </p:sp>
    </p:spTree>
    <p:extLst>
      <p:ext uri="{BB962C8B-B14F-4D97-AF65-F5344CB8AC3E}">
        <p14:creationId xmlns:p14="http://schemas.microsoft.com/office/powerpoint/2010/main" val="1921816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E6EB5A-45B9-4E8D-BEE0-1E23ADD256C0}" type="slidenum">
              <a:rPr lang="en-US" smtClean="0"/>
              <a:pPr/>
              <a:t>2</a:t>
            </a:fld>
            <a:endParaRPr lang="en-US"/>
          </a:p>
        </p:txBody>
      </p:sp>
    </p:spTree>
    <p:extLst>
      <p:ext uri="{BB962C8B-B14F-4D97-AF65-F5344CB8AC3E}">
        <p14:creationId xmlns:p14="http://schemas.microsoft.com/office/powerpoint/2010/main" val="92334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E6EB5A-45B9-4E8D-BEE0-1E23ADD256C0}" type="slidenum">
              <a:rPr lang="en-US" smtClean="0"/>
              <a:pPr/>
              <a:t>28</a:t>
            </a:fld>
            <a:endParaRPr lang="en-US"/>
          </a:p>
        </p:txBody>
      </p:sp>
    </p:spTree>
    <p:extLst>
      <p:ext uri="{BB962C8B-B14F-4D97-AF65-F5344CB8AC3E}">
        <p14:creationId xmlns:p14="http://schemas.microsoft.com/office/powerpoint/2010/main" val="1542963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E6EB5A-45B9-4E8D-BEE0-1E23ADD256C0}" type="slidenum">
              <a:rPr lang="en-US" smtClean="0"/>
              <a:pPr/>
              <a:t>29</a:t>
            </a:fld>
            <a:endParaRPr lang="en-US"/>
          </a:p>
        </p:txBody>
      </p:sp>
    </p:spTree>
    <p:extLst>
      <p:ext uri="{BB962C8B-B14F-4D97-AF65-F5344CB8AC3E}">
        <p14:creationId xmlns:p14="http://schemas.microsoft.com/office/powerpoint/2010/main" val="145629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E6EB5A-45B9-4E8D-BEE0-1E23ADD256C0}" type="slidenum">
              <a:rPr lang="en-US" smtClean="0"/>
              <a:pPr/>
              <a:t>33</a:t>
            </a:fld>
            <a:endParaRPr lang="en-US"/>
          </a:p>
        </p:txBody>
      </p:sp>
    </p:spTree>
    <p:extLst>
      <p:ext uri="{BB962C8B-B14F-4D97-AF65-F5344CB8AC3E}">
        <p14:creationId xmlns:p14="http://schemas.microsoft.com/office/powerpoint/2010/main" val="1474336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a:t>
            </a:r>
            <a:r>
              <a:rPr lang="en-US" dirty="0" err="1" smtClean="0"/>
              <a:t>sdfgdsfgMaster</a:t>
            </a:r>
            <a:r>
              <a:rPr lang="en-US" dirty="0" smtClean="0"/>
              <a:t> subtitle style</a:t>
            </a:r>
            <a:endParaRPr lang="en-US" dirty="0"/>
          </a:p>
        </p:txBody>
      </p:sp>
      <p:sp>
        <p:nvSpPr>
          <p:cNvPr id="4" name="Date Placeholder 3"/>
          <p:cNvSpPr>
            <a:spLocks noGrp="1"/>
          </p:cNvSpPr>
          <p:nvPr>
            <p:ph type="dt" sz="half" idx="10"/>
          </p:nvPr>
        </p:nvSpPr>
        <p:spPr/>
        <p:txBody>
          <a:bodyPr/>
          <a:lstStyle/>
          <a:p>
            <a:fld id="{48B7CC20-95D8-E94A-92CE-105819243F2C}" type="datetime1">
              <a:rPr lang="en-US" smtClean="0"/>
              <a:t>6/26/17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r>
              <a:rPr lang="bg-BG" smtClean="0"/>
              <a:t>/47</a:t>
            </a:r>
            <a:endParaRPr lang="en-US"/>
          </a:p>
        </p:txBody>
      </p:sp>
      <p:sp>
        <p:nvSpPr>
          <p:cNvPr id="6" name="Slide Number Placeholder 5"/>
          <p:cNvSpPr>
            <a:spLocks noGrp="1"/>
          </p:cNvSpPr>
          <p:nvPr>
            <p:ph type="sldNum" sz="quarter" idx="12"/>
          </p:nvPr>
        </p:nvSpPr>
        <p:spPr/>
        <p:txBody>
          <a:bodyPr/>
          <a:lstStyle/>
          <a:p>
            <a:fld id="{6B90C5BF-2CED-4358-A890-A3B0884E13FA}" type="slidenum">
              <a:rPr lang="en-US" smtClean="0"/>
              <a:pPr/>
              <a:t>‹#›</a:t>
            </a:fld>
            <a:r>
              <a:rPr lang="en-US" dirty="0" smtClean="0"/>
              <a:t> s</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001C38"/>
        </a:solidFill>
        <a:effectLst/>
      </p:bgPr>
    </p:bg>
    <p:spTree>
      <p:nvGrpSpPr>
        <p:cNvPr id="1" name=""/>
        <p:cNvGrpSpPr/>
        <p:nvPr/>
      </p:nvGrpSpPr>
      <p:grpSpPr>
        <a:xfrm>
          <a:off x="0" y="0"/>
          <a:ext cx="0" cy="0"/>
          <a:chOff x="0" y="0"/>
          <a:chExt cx="0" cy="0"/>
        </a:xfrm>
      </p:grpSpPr>
      <p:sp>
        <p:nvSpPr>
          <p:cNvPr id="5" name="Rounded Rectangle 4"/>
          <p:cNvSpPr/>
          <p:nvPr userDrawn="1"/>
        </p:nvSpPr>
        <p:spPr>
          <a:xfrm>
            <a:off x="8686799" y="6422137"/>
            <a:ext cx="637728" cy="6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9BB10A87-19AA-CC48-9556-617C06BD3291}" type="datetime1">
              <a:rPr lang="en-US" smtClean="0"/>
              <a:t>6/26/17</a:t>
            </a:fld>
            <a:endParaRPr lang="en-US"/>
          </a:p>
        </p:txBody>
      </p:sp>
      <p:sp>
        <p:nvSpPr>
          <p:cNvPr id="3" name="Footer Placeholder 2"/>
          <p:cNvSpPr>
            <a:spLocks noGrp="1"/>
          </p:cNvSpPr>
          <p:nvPr>
            <p:ph type="ftr" sz="quarter" idx="11"/>
          </p:nvPr>
        </p:nvSpPr>
        <p:spPr>
          <a:xfrm>
            <a:off x="7462613" y="6583259"/>
            <a:ext cx="3086100" cy="365125"/>
          </a:xfrm>
          <a:prstGeom prst="rect">
            <a:avLst/>
          </a:prstGeom>
        </p:spPr>
        <p:txBody>
          <a:bodyPr/>
          <a:lstStyle/>
          <a:p>
            <a:r>
              <a:rPr lang="bg-BG" smtClean="0"/>
              <a:t>/47</a:t>
            </a:r>
            <a:endParaRPr lang="en-US"/>
          </a:p>
        </p:txBody>
      </p:sp>
      <p:sp>
        <p:nvSpPr>
          <p:cNvPr id="4" name="Slide Number Placeholder 3"/>
          <p:cNvSpPr>
            <a:spLocks noGrp="1"/>
          </p:cNvSpPr>
          <p:nvPr>
            <p:ph type="sldNum" sz="quarter" idx="12"/>
          </p:nvPr>
        </p:nvSpPr>
        <p:spPr/>
        <p:txBody>
          <a:bodyPr/>
          <a:lstStyle/>
          <a:p>
            <a:fld id="{6B90C5BF-2CED-4358-A890-A3B0884E13FA}" type="slidenum">
              <a:rPr lang="en-US" smtClean="0"/>
              <a:pPr/>
              <a:t>‹#›</a:t>
            </a:fld>
            <a:r>
              <a:rPr lang="en-US" dirty="0" smtClean="0"/>
              <a:t> s</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C38"/>
        </a:solidFill>
        <a:effectLst/>
      </p:bgPr>
    </p:bg>
    <p:spTree>
      <p:nvGrpSpPr>
        <p:cNvPr id="1" name=""/>
        <p:cNvGrpSpPr/>
        <p:nvPr/>
      </p:nvGrpSpPr>
      <p:grpSpPr>
        <a:xfrm>
          <a:off x="0" y="0"/>
          <a:ext cx="0" cy="0"/>
          <a:chOff x="0" y="0"/>
          <a:chExt cx="0" cy="0"/>
        </a:xfrm>
      </p:grpSpPr>
      <p:sp>
        <p:nvSpPr>
          <p:cNvPr id="7" name="Rounded Rectangle 6"/>
          <p:cNvSpPr/>
          <p:nvPr userDrawn="1"/>
        </p:nvSpPr>
        <p:spPr>
          <a:xfrm>
            <a:off x="8606087" y="6521475"/>
            <a:ext cx="637728" cy="673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27BA4-E4C4-264D-BA37-BF815A2ED210}" type="datetime1">
              <a:rPr lang="en-US" smtClean="0"/>
              <a:t>6/26/17</a:t>
            </a:fld>
            <a:endParaRPr lang="en-US"/>
          </a:p>
        </p:txBody>
      </p:sp>
      <p:sp>
        <p:nvSpPr>
          <p:cNvPr id="6" name="Slide Number Placeholder 5"/>
          <p:cNvSpPr>
            <a:spLocks noGrp="1" noChangeAspect="1"/>
          </p:cNvSpPr>
          <p:nvPr>
            <p:ph type="sldNum" sz="quarter" idx="4"/>
          </p:nvPr>
        </p:nvSpPr>
        <p:spPr>
          <a:xfrm>
            <a:off x="7839102" y="6423986"/>
            <a:ext cx="1166561" cy="435863"/>
          </a:xfrm>
          <a:prstGeom prst="roundRect">
            <a:avLst/>
          </a:prstGeom>
          <a:noFill/>
          <a:ln>
            <a:noFill/>
          </a:ln>
        </p:spPr>
        <p:style>
          <a:lnRef idx="2">
            <a:schemeClr val="accent2">
              <a:shade val="50000"/>
            </a:schemeClr>
          </a:lnRef>
          <a:fillRef idx="1">
            <a:schemeClr val="accent2"/>
          </a:fillRef>
          <a:effectRef idx="0">
            <a:schemeClr val="accent2"/>
          </a:effectRef>
          <a:fontRef idx="none"/>
        </p:style>
        <p:txBody>
          <a:bodyPr vert="horz" lIns="91440" tIns="45720" rIns="91440" bIns="45720" rtlCol="0" anchor="ctr"/>
          <a:lstStyle>
            <a:lvl1pPr algn="r">
              <a:defRPr sz="1200">
                <a:solidFill>
                  <a:schemeClr val="accent6"/>
                </a:solidFill>
              </a:defRPr>
            </a:lvl1pPr>
          </a:lstStyle>
          <a:p>
            <a:fld id="{6B90C5BF-2CED-4358-A890-A3B0884E13FA}" type="slidenum">
              <a:rPr lang="en-US" smtClean="0"/>
              <a:pPr/>
              <a:t>‹#›</a:t>
            </a:fld>
            <a:endParaRPr lang="en-US" dirty="0"/>
          </a:p>
        </p:txBody>
      </p:sp>
      <p:sp>
        <p:nvSpPr>
          <p:cNvPr id="5" name="Footer Placeholder 4"/>
          <p:cNvSpPr>
            <a:spLocks noGrp="1"/>
          </p:cNvSpPr>
          <p:nvPr>
            <p:ph type="ftr" sz="quarter" idx="3"/>
          </p:nvPr>
        </p:nvSpPr>
        <p:spPr>
          <a:xfrm>
            <a:off x="7462613" y="657856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bg-BG" smtClean="0"/>
              <a:t>/47</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1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1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 Id="rId3" Type="http://schemas.openxmlformats.org/officeDocument/2006/relationships/image" Target="../media/image20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40.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B90C5BF-2CED-4358-A890-A3B0884E13FA}" type="slidenum">
              <a:rPr lang="en-US" smtClean="0"/>
              <a:pPr/>
              <a:t>0</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pic>
        <p:nvPicPr>
          <p:cNvPr id="9"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69943" y="3502846"/>
            <a:ext cx="3825795" cy="3519491"/>
          </a:xfrm>
          <a:prstGeom prst="rect">
            <a:avLst/>
          </a:prstGeom>
          <a:noFill/>
          <a:ln w="9525">
            <a:noFill/>
            <a:miter lim="800000"/>
            <a:headEnd/>
            <a:tailEnd/>
          </a:ln>
          <a:effectLst/>
        </p:spPr>
      </p:pic>
      <p:sp>
        <p:nvSpPr>
          <p:cNvPr id="10" name="TextBox 9"/>
          <p:cNvSpPr txBox="1"/>
          <p:nvPr/>
        </p:nvSpPr>
        <p:spPr>
          <a:xfrm>
            <a:off x="52572" y="4293096"/>
            <a:ext cx="5333961" cy="1938992"/>
          </a:xfrm>
          <a:prstGeom prst="rect">
            <a:avLst/>
          </a:prstGeom>
          <a:noFill/>
        </p:spPr>
        <p:txBody>
          <a:bodyPr wrap="none" rtlCol="0">
            <a:spAutoFit/>
          </a:bodyPr>
          <a:lstStyle/>
          <a:p>
            <a:r>
              <a:rPr lang="en-US" sz="2400" b="1" dirty="0" err="1"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Nima</a:t>
            </a:r>
            <a:r>
              <a:rPr lang="en-US" sz="2400" b="1"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 </a:t>
            </a:r>
            <a:r>
              <a:rPr lang="en-US" sz="2400" b="1" dirty="0" err="1"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Mohammadi</a:t>
            </a:r>
            <a:endParaRPr lang="en-US" sz="2400" b="1"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endParaRPr>
          </a:p>
          <a:p>
            <a:endParaRPr lang="en-US" sz="2400"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endParaRPr>
          </a:p>
          <a:p>
            <a:r>
              <a:rPr lang="en-US" sz="2400"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Under Supervision of  </a:t>
            </a:r>
            <a:r>
              <a:rPr lang="en-US" sz="2400" b="1"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Dr. </a:t>
            </a:r>
            <a:r>
              <a:rPr lang="en-US" sz="2400" b="1" dirty="0" err="1"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Ganjtabesh</a:t>
            </a:r>
            <a:endParaRPr lang="en-US" sz="2400" b="1"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endParaRPr>
          </a:p>
          <a:p>
            <a:endParaRPr lang="en-US" sz="2400" dirty="0">
              <a:solidFill>
                <a:schemeClr val="bg1"/>
              </a:solidFill>
              <a:effectLst>
                <a:outerShdw blurRad="38100" dist="38100" dir="2700000" algn="tl">
                  <a:srgbClr val="000000">
                    <a:alpha val="43137"/>
                  </a:srgbClr>
                </a:outerShdw>
              </a:effectLst>
              <a:latin typeface="Gill Sans" charset="0"/>
              <a:ea typeface="Gill Sans" charset="0"/>
              <a:cs typeface="Gill Sans" charset="0"/>
            </a:endParaRPr>
          </a:p>
          <a:p>
            <a:r>
              <a:rPr lang="en-US" sz="2400" dirty="0" smtClean="0">
                <a:solidFill>
                  <a:schemeClr val="bg1"/>
                </a:solidFill>
                <a:effectLst>
                  <a:outerShdw blurRad="38100" dist="38100" dir="2700000" algn="tl">
                    <a:srgbClr val="000000">
                      <a:alpha val="43137"/>
                    </a:srgbClr>
                  </a:outerShdw>
                </a:effectLst>
                <a:latin typeface="Gill Sans" charset="0"/>
                <a:ea typeface="Gill Sans" charset="0"/>
                <a:cs typeface="Gill Sans" charset="0"/>
              </a:rPr>
              <a:t>September 2016</a:t>
            </a:r>
            <a:endParaRPr lang="en-US" sz="2400" dirty="0">
              <a:solidFill>
                <a:schemeClr val="bg1"/>
              </a:solidFill>
              <a:effectLst>
                <a:outerShdw blurRad="38100" dist="38100" dir="2700000" algn="tl">
                  <a:srgbClr val="000000">
                    <a:alpha val="43137"/>
                  </a:srgbClr>
                </a:outerShdw>
              </a:effectLst>
              <a:latin typeface="Gill Sans" charset="0"/>
              <a:ea typeface="Gill Sans" charset="0"/>
              <a:cs typeface="Gill Sans" charset="0"/>
            </a:endParaRPr>
          </a:p>
        </p:txBody>
      </p:sp>
      <p:sp>
        <p:nvSpPr>
          <p:cNvPr id="11" name="Rectangle 10"/>
          <p:cNvSpPr/>
          <p:nvPr/>
        </p:nvSpPr>
        <p:spPr>
          <a:xfrm>
            <a:off x="-285784" y="2643182"/>
            <a:ext cx="9787038" cy="10001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b="1" dirty="0" smtClean="0">
                <a:effectLst>
                  <a:outerShdw blurRad="38100" dist="38100" dir="2700000" algn="tl">
                    <a:srgbClr val="000000">
                      <a:alpha val="43137"/>
                    </a:srgbClr>
                  </a:outerShdw>
                </a:effectLst>
                <a:latin typeface="Arial Rounded MT Bold" pitchFamily="34" charset="0"/>
              </a:rPr>
              <a:t>Using Spiking Neural Networks for Pattern Recognition</a:t>
            </a:r>
            <a:endParaRPr lang="en-US" sz="2600" b="1" dirty="0">
              <a:effectLst>
                <a:outerShdw blurRad="38100" dist="38100" dir="2700000" algn="tl">
                  <a:srgbClr val="000000">
                    <a:alpha val="43137"/>
                  </a:srgbClr>
                </a:outerShdw>
              </a:effectLst>
              <a:latin typeface="Arial Rounded MT Bold" pitchFamily="34" charset="0"/>
            </a:endParaRP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27077" y="-567390"/>
            <a:ext cx="2361315" cy="3710638"/>
          </a:xfrm>
          <a:prstGeom prst="rect">
            <a:avLst/>
          </a:prstGeom>
        </p:spPr>
      </p:pic>
    </p:spTree>
    <p:extLst>
      <p:ext uri="{BB962C8B-B14F-4D97-AF65-F5344CB8AC3E}">
        <p14:creationId xmlns:p14="http://schemas.microsoft.com/office/powerpoint/2010/main" val="14105689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28396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Object Recognition</a:t>
            </a:r>
          </a:p>
        </p:txBody>
      </p:sp>
      <p:sp>
        <p:nvSpPr>
          <p:cNvPr id="8" name="Rectangle 7"/>
          <p:cNvSpPr/>
          <p:nvPr/>
        </p:nvSpPr>
        <p:spPr>
          <a:xfrm>
            <a:off x="4139952" y="0"/>
            <a:ext cx="5112568"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Computational Approach</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9</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5656" y="1772816"/>
            <a:ext cx="6552936" cy="4118643"/>
          </a:xfrm>
          <a:prstGeom prst="rect">
            <a:avLst/>
          </a:prstGeom>
        </p:spPr>
      </p:pic>
      <p:sp>
        <p:nvSpPr>
          <p:cNvPr id="10" name="Rounded Rectangle 9"/>
          <p:cNvSpPr/>
          <p:nvPr/>
        </p:nvSpPr>
        <p:spPr>
          <a:xfrm>
            <a:off x="0" y="6215082"/>
            <a:ext cx="8676456" cy="4286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err="1"/>
              <a:t>DiCarlo</a:t>
            </a:r>
            <a:r>
              <a:rPr lang="en-US" sz="1200" b="1" dirty="0"/>
              <a:t>, James J., </a:t>
            </a:r>
            <a:r>
              <a:rPr lang="en-US" sz="1200" b="1" dirty="0" err="1"/>
              <a:t>Davide</a:t>
            </a:r>
            <a:r>
              <a:rPr lang="en-US" sz="1200" b="1" dirty="0"/>
              <a:t> </a:t>
            </a:r>
            <a:r>
              <a:rPr lang="en-US" sz="1200" b="1" dirty="0" err="1"/>
              <a:t>Zoccolan</a:t>
            </a:r>
            <a:r>
              <a:rPr lang="en-US" sz="1200" b="1" dirty="0"/>
              <a:t>, and Nicole C. Rust</a:t>
            </a:r>
            <a:r>
              <a:rPr lang="en-US" sz="1200" b="1" dirty="0" smtClean="0"/>
              <a:t>. (2012). </a:t>
            </a:r>
            <a:r>
              <a:rPr lang="en-US" sz="1200" b="1" dirty="0">
                <a:solidFill>
                  <a:schemeClr val="accent6">
                    <a:lumMod val="75000"/>
                  </a:schemeClr>
                </a:solidFill>
              </a:rPr>
              <a:t>How does the brain solve visual object recognition? </a:t>
            </a:r>
            <a:r>
              <a:rPr lang="en-US" sz="1200" b="1" dirty="0"/>
              <a:t>Neuron</a:t>
            </a:r>
            <a:endParaRPr lang="en-US" sz="1200" b="1" dirty="0">
              <a:latin typeface="Myriad Apple" pitchFamily="2" charset="0"/>
            </a:endParaRPr>
          </a:p>
        </p:txBody>
      </p:sp>
    </p:spTree>
    <p:extLst>
      <p:ext uri="{BB962C8B-B14F-4D97-AF65-F5344CB8AC3E}">
        <p14:creationId xmlns:p14="http://schemas.microsoft.com/office/powerpoint/2010/main" val="1190082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1640" y="802215"/>
            <a:ext cx="6709353" cy="5915279"/>
          </a:xfrm>
          <a:prstGeom prst="rect">
            <a:avLst/>
          </a:prstGeom>
        </p:spPr>
      </p:pic>
      <p:sp>
        <p:nvSpPr>
          <p:cNvPr id="7" name="Rectangle 6"/>
          <p:cNvSpPr/>
          <p:nvPr/>
        </p:nvSpPr>
        <p:spPr>
          <a:xfrm>
            <a:off x="-1" y="0"/>
            <a:ext cx="428396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Object Recognition</a:t>
            </a:r>
          </a:p>
        </p:txBody>
      </p:sp>
      <p:sp>
        <p:nvSpPr>
          <p:cNvPr id="8" name="Rectangle 7"/>
          <p:cNvSpPr/>
          <p:nvPr/>
        </p:nvSpPr>
        <p:spPr>
          <a:xfrm>
            <a:off x="4139952" y="0"/>
            <a:ext cx="5112568"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Computational Approach (cont.)</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10</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2117333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28396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4139952" y="0"/>
            <a:ext cx="5112568"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Model Schema</a:t>
            </a:r>
            <a:endParaRPr lang="en-US" sz="2400" dirty="0">
              <a:solidFill>
                <a:schemeClr val="tx1">
                  <a:lumMod val="95000"/>
                  <a:lumOff val="5000"/>
                </a:schemeClr>
              </a:solidFill>
              <a:latin typeface="Myriad Apple" pitchFamily="2"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576" y="1184888"/>
            <a:ext cx="7774128" cy="4557927"/>
          </a:xfrm>
          <a:prstGeom prst="rect">
            <a:avLst/>
          </a:prstGeom>
          <a:effectLst>
            <a:glow rad="63500">
              <a:schemeClr val="bg1">
                <a:alpha val="8000"/>
              </a:schemeClr>
            </a:glow>
            <a:reflection stA="45000" endPos="0" dist="50800" dir="5400000" sy="-100000" algn="bl" rotWithShape="0"/>
            <a:softEdge rad="0"/>
          </a:effectLst>
        </p:spPr>
      </p:pic>
      <p:sp>
        <p:nvSpPr>
          <p:cNvPr id="6" name="Slide Number Placeholder 5"/>
          <p:cNvSpPr>
            <a:spLocks noGrp="1"/>
          </p:cNvSpPr>
          <p:nvPr>
            <p:ph type="sldNum" sz="quarter" idx="12"/>
          </p:nvPr>
        </p:nvSpPr>
        <p:spPr/>
        <p:txBody>
          <a:bodyPr/>
          <a:lstStyle/>
          <a:p>
            <a:fld id="{6B90C5BF-2CED-4358-A890-A3B0884E13FA}" type="slidenum">
              <a:rPr lang="en-US" smtClean="0"/>
              <a:pPr/>
              <a:t>11</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
        <p:nvSpPr>
          <p:cNvPr id="3" name="Right Brace 2"/>
          <p:cNvSpPr/>
          <p:nvPr/>
        </p:nvSpPr>
        <p:spPr>
          <a:xfrm rot="16200000">
            <a:off x="3527884" y="-2080483"/>
            <a:ext cx="360040" cy="6048672"/>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75008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Dataset</a:t>
            </a:r>
            <a:endParaRPr lang="en-US" sz="2400" dirty="0">
              <a:solidFill>
                <a:schemeClr val="tx1">
                  <a:lumMod val="95000"/>
                  <a:lumOff val="5000"/>
                </a:schemeClr>
              </a:solidFill>
              <a:latin typeface="Myriad Apple" pitchFamily="2" charset="0"/>
            </a:endParaRPr>
          </a:p>
        </p:txBody>
      </p:sp>
      <p:sp>
        <p:nvSpPr>
          <p:cNvPr id="10" name="TextBox 9"/>
          <p:cNvSpPr txBox="1"/>
          <p:nvPr/>
        </p:nvSpPr>
        <p:spPr>
          <a:xfrm>
            <a:off x="-357222" y="1071546"/>
            <a:ext cx="9644130" cy="2031325"/>
          </a:xfrm>
          <a:prstGeom prst="rect">
            <a:avLst/>
          </a:prstGeom>
          <a:noFill/>
        </p:spPr>
        <p:txBody>
          <a:bodyPr wrap="square" rtlCol="0">
            <a:spAutoFit/>
          </a:bodyPr>
          <a:lstStyle/>
          <a:p>
            <a:pPr marL="627063" lvl="0" indent="-285750">
              <a:buFont typeface="Arial" charset="0"/>
              <a:buChar char="•"/>
            </a:pPr>
            <a:r>
              <a:rPr lang="en-US" dirty="0" smtClean="0">
                <a:solidFill>
                  <a:schemeClr val="bg1"/>
                </a:solidFill>
                <a:latin typeface="Arial Rounded MT Bold" pitchFamily="34" charset="0"/>
              </a:rPr>
              <a:t>Evaluated the neural network on two </a:t>
            </a:r>
            <a:r>
              <a:rPr lang="en-US" dirty="0">
                <a:solidFill>
                  <a:schemeClr val="bg1"/>
                </a:solidFill>
                <a:latin typeface="Arial Rounded MT Bold" pitchFamily="34" charset="0"/>
              </a:rPr>
              <a:t>Caltech datasets (</a:t>
            </a:r>
            <a:r>
              <a:rPr lang="en-US" dirty="0" err="1">
                <a:solidFill>
                  <a:schemeClr val="bg1"/>
                </a:solidFill>
                <a:latin typeface="Arial Rounded MT Bold" pitchFamily="34" charset="0"/>
              </a:rPr>
              <a:t>www.vision.caltech.edu</a:t>
            </a:r>
            <a:r>
              <a:rPr lang="en-US" dirty="0">
                <a:solidFill>
                  <a:schemeClr val="bg1"/>
                </a:solidFill>
                <a:latin typeface="Arial Rounded MT Bold" pitchFamily="34" charset="0"/>
              </a:rPr>
              <a:t>):</a:t>
            </a:r>
            <a:endParaRPr lang="en-US" dirty="0" smtClean="0">
              <a:solidFill>
                <a:schemeClr val="bg1"/>
              </a:solidFill>
              <a:latin typeface="Arial Rounded MT Bold" pitchFamily="34" charset="0"/>
            </a:endParaRPr>
          </a:p>
          <a:p>
            <a:pPr marL="1084263" lvl="1" indent="-285750">
              <a:buFont typeface="Courier New" charset="0"/>
              <a:buChar char="o"/>
            </a:pPr>
            <a:r>
              <a:rPr lang="en-US" dirty="0" smtClean="0">
                <a:solidFill>
                  <a:schemeClr val="bg1"/>
                </a:solidFill>
                <a:latin typeface="Arial Rounded MT Bold" pitchFamily="34" charset="0"/>
              </a:rPr>
              <a:t>Faces 1999</a:t>
            </a:r>
          </a:p>
          <a:p>
            <a:pPr marL="1084263" lvl="1" indent="-285750">
              <a:buFont typeface="Courier New" charset="0"/>
              <a:buChar char="o"/>
            </a:pPr>
            <a:r>
              <a:rPr lang="en-US" dirty="0" smtClean="0">
                <a:solidFill>
                  <a:schemeClr val="bg1"/>
                </a:solidFill>
                <a:latin typeface="Arial Rounded MT Bold" pitchFamily="34" charset="0"/>
              </a:rPr>
              <a:t>Motor-cycles 2001</a:t>
            </a:r>
          </a:p>
          <a:p>
            <a:pPr marL="1084263" lvl="1" indent="-285750">
              <a:buFont typeface="Courier New" charset="0"/>
              <a:buChar char="o"/>
            </a:pPr>
            <a:endParaRPr lang="en-US" dirty="0">
              <a:solidFill>
                <a:schemeClr val="bg1"/>
              </a:solidFill>
              <a:latin typeface="Arial Rounded MT Bold" pitchFamily="34" charset="0"/>
            </a:endParaRPr>
          </a:p>
          <a:p>
            <a:pPr marL="627063" indent="-285750">
              <a:buFont typeface="Arial" charset="0"/>
              <a:buChar char="•"/>
            </a:pPr>
            <a:r>
              <a:rPr lang="en-US" dirty="0">
                <a:solidFill>
                  <a:schemeClr val="bg1"/>
                </a:solidFill>
                <a:latin typeface="Arial Rounded MT Bold" pitchFamily="34" charset="0"/>
              </a:rPr>
              <a:t>All images were rescaled to be 300 pixels in height (preserving the aspect ratio) and converted to gray-scale values.</a:t>
            </a:r>
          </a:p>
        </p:txBody>
      </p:sp>
      <p:grpSp>
        <p:nvGrpSpPr>
          <p:cNvPr id="21" name="Group 20"/>
          <p:cNvGrpSpPr/>
          <p:nvPr/>
        </p:nvGrpSpPr>
        <p:grpSpPr>
          <a:xfrm>
            <a:off x="5292080" y="3714752"/>
            <a:ext cx="3602179" cy="2286016"/>
            <a:chOff x="5292080" y="3714752"/>
            <a:chExt cx="3602179" cy="2286016"/>
          </a:xfrm>
        </p:grpSpPr>
        <p:sp>
          <p:nvSpPr>
            <p:cNvPr id="11" name="Rounded Rectangle 10"/>
            <p:cNvSpPr/>
            <p:nvPr/>
          </p:nvSpPr>
          <p:spPr>
            <a:xfrm>
              <a:off x="5292080" y="3714752"/>
              <a:ext cx="3566200" cy="228601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lnSpc>
                  <a:spcPct val="150000"/>
                </a:lnSpc>
              </a:pPr>
              <a:endParaRPr lang="en-US" sz="2400" dirty="0">
                <a:latin typeface="Myriad Apple" pitchFamily="2" charset="0"/>
              </a:endParaRPr>
            </a:p>
          </p:txBody>
        </p:sp>
        <p:sp>
          <p:nvSpPr>
            <p:cNvPr id="4" name="TextBox 3"/>
            <p:cNvSpPr txBox="1"/>
            <p:nvPr/>
          </p:nvSpPr>
          <p:spPr>
            <a:xfrm>
              <a:off x="5346353" y="4483547"/>
              <a:ext cx="1242648" cy="1200329"/>
            </a:xfrm>
            <a:prstGeom prst="rect">
              <a:avLst/>
            </a:prstGeom>
            <a:noFill/>
          </p:spPr>
          <p:txBody>
            <a:bodyPr wrap="none" rtlCol="0">
              <a:spAutoFit/>
            </a:bodyPr>
            <a:lstStyle/>
            <a:p>
              <a:r>
                <a:rPr lang="en-US" smtClean="0">
                  <a:solidFill>
                    <a:schemeClr val="bg1"/>
                  </a:solidFill>
                </a:rPr>
                <a:t>Faces</a:t>
              </a:r>
            </a:p>
            <a:p>
              <a:endParaRPr lang="en-US" dirty="0" smtClean="0">
                <a:solidFill>
                  <a:schemeClr val="bg1"/>
                </a:solidFill>
              </a:endParaRPr>
            </a:p>
            <a:p>
              <a:endParaRPr lang="en-US" dirty="0" smtClean="0">
                <a:solidFill>
                  <a:schemeClr val="bg1"/>
                </a:solidFill>
              </a:endParaRPr>
            </a:p>
            <a:p>
              <a:r>
                <a:rPr lang="en-US" dirty="0" smtClean="0">
                  <a:solidFill>
                    <a:schemeClr val="bg1"/>
                  </a:solidFill>
                </a:rPr>
                <a:t>Motorcycle</a:t>
              </a:r>
              <a:endParaRPr lang="en-US" dirty="0">
                <a:solidFill>
                  <a:schemeClr val="bg1"/>
                </a:solidFill>
              </a:endParaRPr>
            </a:p>
          </p:txBody>
        </p:sp>
        <p:sp>
          <p:nvSpPr>
            <p:cNvPr id="13" name="TextBox 12"/>
            <p:cNvSpPr txBox="1"/>
            <p:nvPr/>
          </p:nvSpPr>
          <p:spPr>
            <a:xfrm>
              <a:off x="6789436" y="4158779"/>
              <a:ext cx="643446" cy="1711366"/>
            </a:xfrm>
            <a:prstGeom prst="rect">
              <a:avLst/>
            </a:prstGeom>
            <a:noFill/>
          </p:spPr>
          <p:txBody>
            <a:bodyPr wrap="none" rtlCol="0">
              <a:spAutoFit/>
            </a:bodyPr>
            <a:lstStyle/>
            <a:p>
              <a:pPr>
                <a:lnSpc>
                  <a:spcPct val="150000"/>
                </a:lnSpc>
              </a:pPr>
              <a:r>
                <a:rPr lang="en-US" dirty="0" smtClean="0">
                  <a:solidFill>
                    <a:schemeClr val="bg1"/>
                  </a:solidFill>
                </a:rPr>
                <a:t>Train</a:t>
              </a:r>
            </a:p>
            <a:p>
              <a:pPr>
                <a:lnSpc>
                  <a:spcPct val="150000"/>
                </a:lnSpc>
              </a:pPr>
              <a:r>
                <a:rPr lang="en-US" dirty="0" smtClean="0">
                  <a:solidFill>
                    <a:schemeClr val="bg1"/>
                  </a:solidFill>
                </a:rPr>
                <a:t>Test</a:t>
              </a:r>
            </a:p>
            <a:p>
              <a:pPr>
                <a:lnSpc>
                  <a:spcPct val="150000"/>
                </a:lnSpc>
              </a:pPr>
              <a:r>
                <a:rPr lang="en-US" dirty="0" smtClean="0">
                  <a:solidFill>
                    <a:schemeClr val="bg1"/>
                  </a:solidFill>
                </a:rPr>
                <a:t>Train</a:t>
              </a:r>
            </a:p>
            <a:p>
              <a:pPr>
                <a:lnSpc>
                  <a:spcPct val="150000"/>
                </a:lnSpc>
              </a:pPr>
              <a:r>
                <a:rPr lang="en-US" dirty="0" smtClean="0">
                  <a:solidFill>
                    <a:schemeClr val="bg1"/>
                  </a:solidFill>
                </a:rPr>
                <a:t>Test</a:t>
              </a:r>
              <a:endParaRPr lang="en-US" dirty="0">
                <a:solidFill>
                  <a:schemeClr val="bg1"/>
                </a:solidFill>
              </a:endParaRPr>
            </a:p>
          </p:txBody>
        </p:sp>
        <p:sp>
          <p:nvSpPr>
            <p:cNvPr id="14" name="TextBox 13"/>
            <p:cNvSpPr txBox="1"/>
            <p:nvPr/>
          </p:nvSpPr>
          <p:spPr>
            <a:xfrm>
              <a:off x="8077200" y="4158779"/>
              <a:ext cx="535724" cy="1711366"/>
            </a:xfrm>
            <a:prstGeom prst="rect">
              <a:avLst/>
            </a:prstGeom>
            <a:noFill/>
          </p:spPr>
          <p:txBody>
            <a:bodyPr wrap="none" rtlCol="0">
              <a:spAutoFit/>
            </a:bodyPr>
            <a:lstStyle/>
            <a:p>
              <a:pPr>
                <a:lnSpc>
                  <a:spcPct val="150000"/>
                </a:lnSpc>
              </a:pPr>
              <a:r>
                <a:rPr lang="en-US" dirty="0" smtClean="0">
                  <a:solidFill>
                    <a:schemeClr val="bg1"/>
                  </a:solidFill>
                </a:rPr>
                <a:t>150</a:t>
              </a:r>
            </a:p>
            <a:p>
              <a:pPr>
                <a:lnSpc>
                  <a:spcPct val="150000"/>
                </a:lnSpc>
              </a:pPr>
              <a:r>
                <a:rPr lang="en-US" dirty="0" smtClean="0">
                  <a:solidFill>
                    <a:schemeClr val="bg1"/>
                  </a:solidFill>
                </a:rPr>
                <a:t>285</a:t>
              </a:r>
            </a:p>
            <a:p>
              <a:pPr>
                <a:lnSpc>
                  <a:spcPct val="150000"/>
                </a:lnSpc>
              </a:pPr>
              <a:r>
                <a:rPr lang="en-US" dirty="0" smtClean="0">
                  <a:solidFill>
                    <a:schemeClr val="bg1"/>
                  </a:solidFill>
                </a:rPr>
                <a:t>150</a:t>
              </a:r>
            </a:p>
            <a:p>
              <a:pPr>
                <a:lnSpc>
                  <a:spcPct val="150000"/>
                </a:lnSpc>
              </a:pPr>
              <a:r>
                <a:rPr lang="en-US" dirty="0" smtClean="0">
                  <a:solidFill>
                    <a:schemeClr val="bg1"/>
                  </a:solidFill>
                </a:rPr>
                <a:t>285</a:t>
              </a:r>
              <a:endParaRPr lang="en-US" dirty="0">
                <a:solidFill>
                  <a:schemeClr val="bg1"/>
                </a:solidFill>
              </a:endParaRPr>
            </a:p>
          </p:txBody>
        </p:sp>
        <p:sp>
          <p:nvSpPr>
            <p:cNvPr id="15" name="Round Same Side Corner Rectangle 14"/>
            <p:cNvSpPr/>
            <p:nvPr/>
          </p:nvSpPr>
          <p:spPr>
            <a:xfrm>
              <a:off x="5293262" y="3720452"/>
              <a:ext cx="3566200" cy="428628"/>
            </a:xfrm>
            <a:prstGeom prst="round2Same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t>Class                  Part           #samples</a:t>
              </a:r>
              <a:endParaRPr lang="en-US" b="1" dirty="0"/>
            </a:p>
          </p:txBody>
        </p:sp>
        <p:cxnSp>
          <p:nvCxnSpPr>
            <p:cNvPr id="6" name="Straight Connector 5"/>
            <p:cNvCxnSpPr/>
            <p:nvPr/>
          </p:nvCxnSpPr>
          <p:spPr>
            <a:xfrm>
              <a:off x="5292080" y="5014462"/>
              <a:ext cx="3602179" cy="0"/>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a:off x="6789436" y="4653136"/>
              <a:ext cx="2104823"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789436" y="5445224"/>
              <a:ext cx="2104823" cy="0"/>
            </a:xfrm>
            <a:prstGeom prst="line">
              <a:avLst/>
            </a:prstGeom>
          </p:spPr>
          <p:style>
            <a:lnRef idx="1">
              <a:schemeClr val="dk1"/>
            </a:lnRef>
            <a:fillRef idx="0">
              <a:schemeClr val="dk1"/>
            </a:fillRef>
            <a:effectRef idx="0">
              <a:schemeClr val="dk1"/>
            </a:effectRef>
            <a:fontRef idx="minor">
              <a:schemeClr val="tx1"/>
            </a:fontRef>
          </p:style>
        </p:cxnSp>
      </p:grpSp>
      <p:pic>
        <p:nvPicPr>
          <p:cNvPr id="22" name="Picture 2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560" y="3292857"/>
            <a:ext cx="7889047" cy="270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Slide Number Placeholder 8"/>
          <p:cNvSpPr>
            <a:spLocks noGrp="1"/>
          </p:cNvSpPr>
          <p:nvPr>
            <p:ph type="sldNum" sz="quarter" idx="12"/>
          </p:nvPr>
        </p:nvSpPr>
        <p:spPr/>
        <p:txBody>
          <a:bodyPr/>
          <a:lstStyle/>
          <a:p>
            <a:fld id="{6B90C5BF-2CED-4358-A890-A3B0884E13FA}" type="slidenum">
              <a:rPr lang="en-US" smtClean="0"/>
              <a:pPr/>
              <a:t>12</a:t>
            </a:fld>
            <a:endParaRPr lang="en-US" dirty="0"/>
          </a:p>
        </p:txBody>
      </p:sp>
      <p:sp>
        <p:nvSpPr>
          <p:cNvPr id="12" name="Footer Placeholder 11"/>
          <p:cNvSpPr>
            <a:spLocks noGrp="1"/>
          </p:cNvSpPr>
          <p:nvPr>
            <p:ph type="ftr" sz="quarter" idx="11"/>
          </p:nvPr>
        </p:nvSpPr>
        <p:spPr/>
        <p:txBody>
          <a:bodyPr/>
          <a:lstStyle/>
          <a:p>
            <a:r>
              <a:rPr lang="bg-BG" smtClean="0"/>
              <a:t>/47</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923928"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631538" y="435"/>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10" name="TextBox 9"/>
              <p:cNvSpPr txBox="1"/>
              <p:nvPr/>
            </p:nvSpPr>
            <p:spPr>
              <a:xfrm>
                <a:off x="-252536" y="1071546"/>
                <a:ext cx="9289032" cy="4456220"/>
              </a:xfrm>
              <a:prstGeom prst="rect">
                <a:avLst/>
              </a:prstGeom>
              <a:noFill/>
            </p:spPr>
            <p:txBody>
              <a:bodyPr wrap="square" rtlCol="0">
                <a:spAutoFit/>
              </a:bodyPr>
              <a:lstStyle/>
              <a:p>
                <a:pPr marL="627063" lvl="0" indent="-285750"/>
                <a:r>
                  <a:rPr lang="en-US" dirty="0" smtClean="0">
                    <a:solidFill>
                      <a:schemeClr val="bg1"/>
                    </a:solidFill>
                    <a:latin typeface="Arial Rounded MT Bold" pitchFamily="34" charset="0"/>
                  </a:rPr>
                  <a:t>Four layers:</a:t>
                </a:r>
              </a:p>
              <a:p>
                <a:pPr marL="541338" lvl="0" indent="-184150">
                  <a:buFont typeface="Arial" charset="0"/>
                  <a:buChar char="•"/>
                </a:pPr>
                <a:r>
                  <a:rPr lang="fa-IR" sz="2400" dirty="0" smtClean="0">
                    <a:solidFill>
                      <a:srgbClr val="C00000"/>
                    </a:solidFill>
                    <a:latin typeface="Arial Rounded MT Bold" pitchFamily="34" charset="0"/>
                  </a:rPr>
                  <a:t>‌</a:t>
                </a:r>
                <a:r>
                  <a:rPr lang="en-US" sz="2400" dirty="0" smtClean="0">
                    <a:solidFill>
                      <a:srgbClr val="00B050"/>
                    </a:solidFill>
                    <a:latin typeface="Arial Rounded MT Bold" pitchFamily="34" charset="0"/>
                  </a:rPr>
                  <a:t>S</a:t>
                </a:r>
                <a:r>
                  <a:rPr lang="en-US" sz="2400" baseline="-25000" dirty="0" smtClean="0">
                    <a:solidFill>
                      <a:srgbClr val="00B050"/>
                    </a:solidFill>
                    <a:latin typeface="Arial Rounded MT Bold" pitchFamily="34" charset="0"/>
                  </a:rPr>
                  <a:t>1</a:t>
                </a:r>
                <a:r>
                  <a:rPr lang="en-US" dirty="0" smtClean="0">
                    <a:solidFill>
                      <a:schemeClr val="bg1"/>
                    </a:solidFill>
                    <a:latin typeface="Arial Rounded MT Bold" pitchFamily="34" charset="0"/>
                  </a:rPr>
                  <a:t>: </a:t>
                </a:r>
              </a:p>
              <a:p>
                <a:pPr marL="1312862" lvl="1" indent="-285750" algn="just">
                  <a:buFont typeface="Courier New" charset="0"/>
                  <a:buChar char="o"/>
                </a:pPr>
                <a:r>
                  <a:rPr lang="en-US" dirty="0">
                    <a:solidFill>
                      <a:schemeClr val="bg1"/>
                    </a:solidFill>
                    <a:latin typeface="Arial Rounded MT Bold" pitchFamily="34" charset="0"/>
                  </a:rPr>
                  <a:t>detect edges by performing a convolution on the input </a:t>
                </a:r>
                <a:r>
                  <a:rPr lang="en-US" dirty="0" smtClean="0">
                    <a:solidFill>
                      <a:schemeClr val="bg1"/>
                    </a:solidFill>
                    <a:latin typeface="Arial Rounded MT Bold" pitchFamily="34" charset="0"/>
                  </a:rPr>
                  <a:t>images</a:t>
                </a:r>
              </a:p>
              <a:p>
                <a:pPr marL="1312862" lvl="1" indent="-285750" algn="just">
                  <a:buFont typeface="Courier New" charset="0"/>
                  <a:buChar char="o"/>
                </a:pPr>
                <a:r>
                  <a:rPr lang="en-US" dirty="0">
                    <a:solidFill>
                      <a:schemeClr val="bg1"/>
                    </a:solidFill>
                    <a:latin typeface="Arial Rounded MT Bold" pitchFamily="34" charset="0"/>
                  </a:rPr>
                  <a:t>5x5 convolution kernels corresponding Gabor </a:t>
                </a:r>
                <a:r>
                  <a:rPr lang="en-US" dirty="0" smtClean="0">
                    <a:solidFill>
                      <a:schemeClr val="bg1"/>
                    </a:solidFill>
                    <a:latin typeface="Arial Rounded MT Bold" pitchFamily="34" charset="0"/>
                  </a:rPr>
                  <a:t>filters</a:t>
                </a:r>
              </a:p>
              <a:p>
                <a:pPr marL="1312862" lvl="1" indent="-285750" algn="just">
                  <a:buFont typeface="Courier New" charset="0"/>
                  <a:buChar char="o"/>
                </a:pPr>
                <a:r>
                  <a:rPr lang="fa-IR" dirty="0" smtClean="0">
                    <a:solidFill>
                      <a:schemeClr val="bg1"/>
                    </a:solidFill>
                    <a:latin typeface="Arial Rounded MT Bold" pitchFamily="34" charset="0"/>
                  </a:rPr>
                  <a:t>‌</a:t>
                </a:r>
                <a:r>
                  <a:rPr lang="en-US" dirty="0" smtClean="0">
                    <a:solidFill>
                      <a:schemeClr val="accent2"/>
                    </a:solidFill>
                    <a:latin typeface="Arial Rounded MT Bold" pitchFamily="34" charset="0"/>
                  </a:rPr>
                  <a:t>four</a:t>
                </a:r>
                <a:r>
                  <a:rPr lang="en-US" dirty="0" smtClean="0">
                    <a:solidFill>
                      <a:schemeClr val="bg1"/>
                    </a:solidFill>
                    <a:latin typeface="Arial Rounded MT Bold" pitchFamily="34" charset="0"/>
                  </a:rPr>
                  <a:t> </a:t>
                </a:r>
                <a:r>
                  <a:rPr lang="en-US" dirty="0">
                    <a:solidFill>
                      <a:schemeClr val="accent6"/>
                    </a:solidFill>
                    <a:latin typeface="Arial Rounded MT Bold" pitchFamily="34" charset="0"/>
                  </a:rPr>
                  <a:t>preferred orientations</a:t>
                </a:r>
                <a:r>
                  <a:rPr lang="en-US" dirty="0">
                    <a:solidFill>
                      <a:schemeClr val="bg1"/>
                    </a:solidFill>
                    <a:latin typeface="Arial Rounded MT Bold" pitchFamily="34" charset="0"/>
                  </a:rPr>
                  <a:t>: </a:t>
                </a:r>
                <a14:m>
                  <m:oMath xmlns:m="http://schemas.openxmlformats.org/officeDocument/2006/math">
                    <m:f>
                      <m:fPr>
                        <m:ctrlPr>
                          <a:rPr lang="en-US" b="0" i="1" smtClean="0">
                            <a:solidFill>
                              <a:schemeClr val="bg1"/>
                            </a:solidFill>
                            <a:latin typeface="Cambria Math" charset="0"/>
                            <a:ea typeface="Cambria Math" charset="0"/>
                            <a:cs typeface="Cambria Math" charset="0"/>
                          </a:rPr>
                        </m:ctrlPr>
                      </m:fPr>
                      <m:num>
                        <m:r>
                          <a:rPr lang="en-US" i="1" smtClean="0">
                            <a:solidFill>
                              <a:schemeClr val="bg1"/>
                            </a:solidFill>
                            <a:latin typeface="Cambria Math" charset="0"/>
                            <a:ea typeface="Cambria Math" charset="0"/>
                            <a:cs typeface="Cambria Math" charset="0"/>
                          </a:rPr>
                          <m:t>𝜋</m:t>
                        </m:r>
                      </m:num>
                      <m:den>
                        <m:r>
                          <a:rPr lang="en-US" b="0" i="1" smtClean="0">
                            <a:solidFill>
                              <a:schemeClr val="bg1"/>
                            </a:solidFill>
                            <a:latin typeface="Cambria Math" charset="0"/>
                            <a:ea typeface="Cambria Math" charset="0"/>
                            <a:cs typeface="Cambria Math" charset="0"/>
                          </a:rPr>
                          <m:t>8</m:t>
                        </m:r>
                      </m:den>
                    </m:f>
                    <m:r>
                      <a:rPr lang="en-US" b="0" i="1" smtClean="0">
                        <a:solidFill>
                          <a:schemeClr val="bg1"/>
                        </a:solidFill>
                        <a:latin typeface="Cambria Math" charset="0"/>
                        <a:ea typeface="Cambria Math" charset="0"/>
                        <a:cs typeface="Cambria Math" charset="0"/>
                      </a:rPr>
                      <m:t>,  </m:t>
                    </m:r>
                    <m:f>
                      <m:fPr>
                        <m:ctrlPr>
                          <a:rPr lang="en-US" i="1">
                            <a:solidFill>
                              <a:schemeClr val="bg1"/>
                            </a:solidFill>
                            <a:latin typeface="Cambria Math" charset="0"/>
                            <a:ea typeface="Cambria Math" charset="0"/>
                            <a:cs typeface="Cambria Math" charset="0"/>
                          </a:rPr>
                        </m:ctrlPr>
                      </m:fPr>
                      <m:num>
                        <m:r>
                          <a:rPr lang="en-US" i="1">
                            <a:solidFill>
                              <a:schemeClr val="bg1"/>
                            </a:solidFill>
                            <a:latin typeface="Cambria Math" charset="0"/>
                            <a:ea typeface="Cambria Math" charset="0"/>
                            <a:cs typeface="Cambria Math" charset="0"/>
                          </a:rPr>
                          <m:t>𝜋</m:t>
                        </m:r>
                      </m:num>
                      <m:den>
                        <m:r>
                          <a:rPr lang="en-US" b="0" i="1" smtClean="0">
                            <a:solidFill>
                              <a:schemeClr val="bg1"/>
                            </a:solidFill>
                            <a:latin typeface="Cambria Math" charset="0"/>
                            <a:ea typeface="Cambria Math" charset="0"/>
                            <a:cs typeface="Cambria Math" charset="0"/>
                          </a:rPr>
                          <m:t>4</m:t>
                        </m:r>
                      </m:den>
                    </m:f>
                    <m:r>
                      <a:rPr lang="en-US" b="0" i="1" smtClean="0">
                        <a:solidFill>
                          <a:schemeClr val="bg1"/>
                        </a:solidFill>
                        <a:latin typeface="Cambria Math" charset="0"/>
                        <a:ea typeface="Cambria Math" charset="0"/>
                        <a:cs typeface="Cambria Math" charset="0"/>
                      </a:rPr>
                      <m:t>+</m:t>
                    </m:r>
                    <m:f>
                      <m:fPr>
                        <m:ctrlPr>
                          <a:rPr lang="en-US" i="1">
                            <a:solidFill>
                              <a:schemeClr val="bg1"/>
                            </a:solidFill>
                            <a:latin typeface="Cambria Math" charset="0"/>
                            <a:ea typeface="Cambria Math" charset="0"/>
                            <a:cs typeface="Cambria Math" charset="0"/>
                          </a:rPr>
                        </m:ctrlPr>
                      </m:fPr>
                      <m:num>
                        <m:r>
                          <a:rPr lang="en-US" i="1">
                            <a:solidFill>
                              <a:schemeClr val="bg1"/>
                            </a:solidFill>
                            <a:latin typeface="Cambria Math" charset="0"/>
                            <a:ea typeface="Cambria Math" charset="0"/>
                            <a:cs typeface="Cambria Math" charset="0"/>
                          </a:rPr>
                          <m:t>𝜋</m:t>
                        </m:r>
                      </m:num>
                      <m:den>
                        <m:r>
                          <a:rPr lang="en-US" i="1">
                            <a:solidFill>
                              <a:schemeClr val="bg1"/>
                            </a:solidFill>
                            <a:latin typeface="Cambria Math" charset="0"/>
                            <a:ea typeface="Cambria Math" charset="0"/>
                            <a:cs typeface="Cambria Math" charset="0"/>
                          </a:rPr>
                          <m:t>8</m:t>
                        </m:r>
                      </m:den>
                    </m:f>
                    <m:r>
                      <a:rPr lang="en-US" b="0" i="1" smtClean="0">
                        <a:solidFill>
                          <a:schemeClr val="bg1"/>
                        </a:solidFill>
                        <a:latin typeface="Cambria Math" charset="0"/>
                        <a:ea typeface="Cambria Math" charset="0"/>
                        <a:cs typeface="Cambria Math" charset="0"/>
                      </a:rPr>
                      <m:t>,  </m:t>
                    </m:r>
                    <m:f>
                      <m:fPr>
                        <m:ctrlPr>
                          <a:rPr lang="en-US" i="1">
                            <a:solidFill>
                              <a:schemeClr val="bg1"/>
                            </a:solidFill>
                            <a:latin typeface="Cambria Math" charset="0"/>
                            <a:ea typeface="Cambria Math" charset="0"/>
                            <a:cs typeface="Cambria Math" charset="0"/>
                          </a:rPr>
                        </m:ctrlPr>
                      </m:fPr>
                      <m:num>
                        <m:r>
                          <a:rPr lang="en-US" i="1">
                            <a:solidFill>
                              <a:schemeClr val="bg1"/>
                            </a:solidFill>
                            <a:latin typeface="Cambria Math" charset="0"/>
                            <a:ea typeface="Cambria Math" charset="0"/>
                            <a:cs typeface="Cambria Math" charset="0"/>
                          </a:rPr>
                          <m:t>𝜋</m:t>
                        </m:r>
                      </m:num>
                      <m:den>
                        <m:r>
                          <a:rPr lang="en-US" b="0" i="1" smtClean="0">
                            <a:solidFill>
                              <a:schemeClr val="bg1"/>
                            </a:solidFill>
                            <a:latin typeface="Cambria Math" charset="0"/>
                            <a:ea typeface="Cambria Math" charset="0"/>
                            <a:cs typeface="Cambria Math" charset="0"/>
                          </a:rPr>
                          <m:t>2</m:t>
                        </m:r>
                      </m:den>
                    </m:f>
                    <m:r>
                      <a:rPr lang="en-US" i="1">
                        <a:solidFill>
                          <a:schemeClr val="bg1"/>
                        </a:solidFill>
                        <a:latin typeface="Cambria Math" charset="0"/>
                        <a:ea typeface="Cambria Math" charset="0"/>
                        <a:cs typeface="Cambria Math" charset="0"/>
                      </a:rPr>
                      <m:t>+</m:t>
                    </m:r>
                    <m:f>
                      <m:fPr>
                        <m:ctrlPr>
                          <a:rPr lang="en-US" i="1">
                            <a:solidFill>
                              <a:schemeClr val="bg1"/>
                            </a:solidFill>
                            <a:latin typeface="Cambria Math" charset="0"/>
                            <a:ea typeface="Cambria Math" charset="0"/>
                            <a:cs typeface="Cambria Math" charset="0"/>
                          </a:rPr>
                        </m:ctrlPr>
                      </m:fPr>
                      <m:num>
                        <m:r>
                          <a:rPr lang="en-US" i="1">
                            <a:solidFill>
                              <a:schemeClr val="bg1"/>
                            </a:solidFill>
                            <a:latin typeface="Cambria Math" charset="0"/>
                            <a:ea typeface="Cambria Math" charset="0"/>
                            <a:cs typeface="Cambria Math" charset="0"/>
                          </a:rPr>
                          <m:t>𝜋</m:t>
                        </m:r>
                      </m:num>
                      <m:den>
                        <m:r>
                          <a:rPr lang="en-US" i="1">
                            <a:solidFill>
                              <a:schemeClr val="bg1"/>
                            </a:solidFill>
                            <a:latin typeface="Cambria Math" charset="0"/>
                            <a:ea typeface="Cambria Math" charset="0"/>
                            <a:cs typeface="Cambria Math" charset="0"/>
                          </a:rPr>
                          <m:t>8</m:t>
                        </m:r>
                      </m:den>
                    </m:f>
                    <m:r>
                      <a:rPr lang="en-US" i="1">
                        <a:solidFill>
                          <a:schemeClr val="bg1"/>
                        </a:solidFill>
                        <a:latin typeface="Cambria Math" charset="0"/>
                        <a:ea typeface="Cambria Math" charset="0"/>
                        <a:cs typeface="Cambria Math" charset="0"/>
                      </a:rPr>
                      <m:t>,</m:t>
                    </m:r>
                    <m:r>
                      <a:rPr lang="en-US" b="0" i="1" smtClean="0">
                        <a:solidFill>
                          <a:schemeClr val="bg1"/>
                        </a:solidFill>
                        <a:latin typeface="Cambria Math" charset="0"/>
                        <a:ea typeface="Cambria Math" charset="0"/>
                        <a:cs typeface="Cambria Math" charset="0"/>
                      </a:rPr>
                      <m:t>  </m:t>
                    </m:r>
                    <m:f>
                      <m:fPr>
                        <m:ctrlPr>
                          <a:rPr lang="en-US" i="1">
                            <a:solidFill>
                              <a:schemeClr val="bg1"/>
                            </a:solidFill>
                            <a:latin typeface="Cambria Math" charset="0"/>
                            <a:ea typeface="Cambria Math" charset="0"/>
                            <a:cs typeface="Cambria Math" charset="0"/>
                          </a:rPr>
                        </m:ctrlPr>
                      </m:fPr>
                      <m:num>
                        <m:r>
                          <a:rPr lang="en-US" b="0" i="1" smtClean="0">
                            <a:solidFill>
                              <a:schemeClr val="bg1"/>
                            </a:solidFill>
                            <a:latin typeface="Cambria Math" charset="0"/>
                            <a:ea typeface="Cambria Math" charset="0"/>
                            <a:cs typeface="Cambria Math" charset="0"/>
                          </a:rPr>
                          <m:t>3</m:t>
                        </m:r>
                        <m:r>
                          <a:rPr lang="en-US" i="1">
                            <a:solidFill>
                              <a:schemeClr val="bg1"/>
                            </a:solidFill>
                            <a:latin typeface="Cambria Math" charset="0"/>
                            <a:ea typeface="Cambria Math" charset="0"/>
                            <a:cs typeface="Cambria Math" charset="0"/>
                          </a:rPr>
                          <m:t>𝜋</m:t>
                        </m:r>
                      </m:num>
                      <m:den>
                        <m:r>
                          <a:rPr lang="en-US" i="1">
                            <a:solidFill>
                              <a:schemeClr val="bg1"/>
                            </a:solidFill>
                            <a:latin typeface="Cambria Math" charset="0"/>
                            <a:ea typeface="Cambria Math" charset="0"/>
                            <a:cs typeface="Cambria Math" charset="0"/>
                          </a:rPr>
                          <m:t>4</m:t>
                        </m:r>
                      </m:den>
                    </m:f>
                    <m:r>
                      <a:rPr lang="en-US" i="1">
                        <a:solidFill>
                          <a:schemeClr val="bg1"/>
                        </a:solidFill>
                        <a:latin typeface="Cambria Math" charset="0"/>
                        <a:ea typeface="Cambria Math" charset="0"/>
                        <a:cs typeface="Cambria Math" charset="0"/>
                      </a:rPr>
                      <m:t>+</m:t>
                    </m:r>
                    <m:f>
                      <m:fPr>
                        <m:ctrlPr>
                          <a:rPr lang="en-US" i="1">
                            <a:solidFill>
                              <a:schemeClr val="bg1"/>
                            </a:solidFill>
                            <a:latin typeface="Cambria Math" charset="0"/>
                            <a:ea typeface="Cambria Math" charset="0"/>
                            <a:cs typeface="Cambria Math" charset="0"/>
                          </a:rPr>
                        </m:ctrlPr>
                      </m:fPr>
                      <m:num>
                        <m:r>
                          <a:rPr lang="en-US" i="1">
                            <a:solidFill>
                              <a:schemeClr val="bg1"/>
                            </a:solidFill>
                            <a:latin typeface="Cambria Math" charset="0"/>
                            <a:ea typeface="Cambria Math" charset="0"/>
                            <a:cs typeface="Cambria Math" charset="0"/>
                          </a:rPr>
                          <m:t>𝜋</m:t>
                        </m:r>
                      </m:num>
                      <m:den>
                        <m:r>
                          <a:rPr lang="en-US" i="1">
                            <a:solidFill>
                              <a:schemeClr val="bg1"/>
                            </a:solidFill>
                            <a:latin typeface="Cambria Math" charset="0"/>
                            <a:ea typeface="Cambria Math" charset="0"/>
                            <a:cs typeface="Cambria Math" charset="0"/>
                          </a:rPr>
                          <m:t>8</m:t>
                        </m:r>
                      </m:den>
                    </m:f>
                  </m:oMath>
                </a14:m>
                <a:endParaRPr lang="en-US" dirty="0" smtClean="0">
                  <a:solidFill>
                    <a:schemeClr val="bg1"/>
                  </a:solidFill>
                  <a:latin typeface="Arial Rounded MT Bold" pitchFamily="34" charset="0"/>
                </a:endParaRPr>
              </a:p>
              <a:p>
                <a:pPr marL="1312862" lvl="1" indent="-285750" algn="just">
                  <a:buFont typeface="Courier New" charset="0"/>
                  <a:buChar char="o"/>
                </a:pPr>
                <a:r>
                  <a:rPr lang="en-US" dirty="0">
                    <a:solidFill>
                      <a:schemeClr val="accent2"/>
                    </a:solidFill>
                    <a:latin typeface="Arial Rounded MT Bold" pitchFamily="34" charset="0"/>
                  </a:rPr>
                  <a:t>five</a:t>
                </a:r>
                <a:r>
                  <a:rPr lang="en-US" dirty="0">
                    <a:solidFill>
                      <a:schemeClr val="bg1"/>
                    </a:solidFill>
                    <a:latin typeface="Arial Rounded MT Bold" pitchFamily="34" charset="0"/>
                  </a:rPr>
                  <a:t> </a:t>
                </a:r>
                <a:r>
                  <a:rPr lang="en-US" dirty="0">
                    <a:solidFill>
                      <a:schemeClr val="accent6"/>
                    </a:solidFill>
                    <a:latin typeface="Arial Rounded MT Bold" pitchFamily="34" charset="0"/>
                  </a:rPr>
                  <a:t>scaled versions </a:t>
                </a:r>
                <a:r>
                  <a:rPr lang="en-US" dirty="0">
                    <a:solidFill>
                      <a:schemeClr val="bg1"/>
                    </a:solidFill>
                    <a:latin typeface="Arial Rounded MT Bold" pitchFamily="34" charset="0"/>
                  </a:rPr>
                  <a:t>of </a:t>
                </a:r>
                <a:r>
                  <a:rPr lang="en-US" dirty="0" smtClean="0">
                    <a:solidFill>
                      <a:schemeClr val="bg1"/>
                    </a:solidFill>
                    <a:latin typeface="Arial Rounded MT Bold" pitchFamily="34" charset="0"/>
                  </a:rPr>
                  <a:t>original </a:t>
                </a:r>
                <a:r>
                  <a:rPr lang="en-US" dirty="0">
                    <a:solidFill>
                      <a:schemeClr val="bg1"/>
                    </a:solidFill>
                    <a:latin typeface="Arial Rounded MT Bold" pitchFamily="34" charset="0"/>
                  </a:rPr>
                  <a:t>image: 100%, 71%, 50%, 35% and 25</a:t>
                </a:r>
                <a:r>
                  <a:rPr lang="en-US" dirty="0" smtClean="0">
                    <a:solidFill>
                      <a:schemeClr val="bg1"/>
                    </a:solidFill>
                    <a:latin typeface="Arial Rounded MT Bold" pitchFamily="34" charset="0"/>
                  </a:rPr>
                  <a:t>%</a:t>
                </a:r>
              </a:p>
              <a:p>
                <a:pPr marL="1312862" lvl="1" indent="-285750" algn="just">
                  <a:buFont typeface="Courier New" charset="0"/>
                  <a:buChar char="o"/>
                </a:pPr>
                <a:r>
                  <a:rPr lang="en-US" dirty="0" smtClean="0">
                    <a:solidFill>
                      <a:schemeClr val="bg1"/>
                    </a:solidFill>
                    <a:latin typeface="Arial Rounded MT Bold" pitchFamily="34" charset="0"/>
                  </a:rPr>
                  <a:t>4 x 5 = </a:t>
                </a:r>
                <a:r>
                  <a:rPr lang="en-US" dirty="0" smtClean="0">
                    <a:solidFill>
                      <a:schemeClr val="accent2"/>
                    </a:solidFill>
                    <a:latin typeface="Arial Rounded MT Bold" pitchFamily="34" charset="0"/>
                  </a:rPr>
                  <a:t>20</a:t>
                </a:r>
                <a:r>
                  <a:rPr lang="en-US" dirty="0" smtClean="0">
                    <a:solidFill>
                      <a:schemeClr val="bg1"/>
                    </a:solidFill>
                    <a:latin typeface="Arial Rounded MT Bold" pitchFamily="34" charset="0"/>
                  </a:rPr>
                  <a:t> </a:t>
                </a:r>
                <a:r>
                  <a:rPr lang="en-US" dirty="0" smtClean="0">
                    <a:solidFill>
                      <a:schemeClr val="accent6"/>
                    </a:solidFill>
                    <a:latin typeface="Arial Rounded MT Bold" pitchFamily="34" charset="0"/>
                  </a:rPr>
                  <a:t>S</a:t>
                </a:r>
                <a:r>
                  <a:rPr lang="en-US" baseline="-25000" dirty="0" smtClean="0">
                    <a:solidFill>
                      <a:schemeClr val="accent6"/>
                    </a:solidFill>
                    <a:latin typeface="Arial Rounded MT Bold" pitchFamily="34" charset="0"/>
                  </a:rPr>
                  <a:t>1</a:t>
                </a:r>
                <a:r>
                  <a:rPr lang="en-US" dirty="0" smtClean="0">
                    <a:solidFill>
                      <a:schemeClr val="accent6"/>
                    </a:solidFill>
                    <a:latin typeface="Arial Rounded MT Bold" pitchFamily="34" charset="0"/>
                  </a:rPr>
                  <a:t> maps</a:t>
                </a:r>
              </a:p>
              <a:p>
                <a:pPr marL="1312862" lvl="1" indent="-285750" algn="just">
                  <a:buFont typeface="Courier New" charset="0"/>
                  <a:buChar char="o"/>
                </a:pPr>
                <a:r>
                  <a:rPr lang="en-US" dirty="0">
                    <a:solidFill>
                      <a:schemeClr val="bg1"/>
                    </a:solidFill>
                    <a:latin typeface="Arial Rounded MT Bold" pitchFamily="34" charset="0"/>
                  </a:rPr>
                  <a:t>spikes with a latency that is inversely proportional to the absolute value of the </a:t>
                </a:r>
                <a:r>
                  <a:rPr lang="en-US" dirty="0" smtClean="0">
                    <a:solidFill>
                      <a:schemeClr val="bg1"/>
                    </a:solidFill>
                    <a:latin typeface="Arial Rounded MT Bold" pitchFamily="34" charset="0"/>
                  </a:rPr>
                  <a:t>convolution</a:t>
                </a:r>
              </a:p>
              <a:p>
                <a:pPr marL="1312862" lvl="1" indent="-285750" algn="just">
                  <a:buFont typeface="Courier New" charset="0"/>
                  <a:buChar char="o"/>
                </a:pPr>
                <a:r>
                  <a:rPr lang="fa-IR" dirty="0" smtClean="0">
                    <a:solidFill>
                      <a:schemeClr val="bg1"/>
                    </a:solidFill>
                    <a:latin typeface="Arial Rounded MT Bold" pitchFamily="34" charset="0"/>
                  </a:rPr>
                  <a:t>‌</a:t>
                </a:r>
                <a:r>
                  <a:rPr lang="en-US" dirty="0" smtClean="0">
                    <a:solidFill>
                      <a:schemeClr val="accent6"/>
                    </a:solidFill>
                    <a:latin typeface="Arial Rounded MT Bold" pitchFamily="34" charset="0"/>
                  </a:rPr>
                  <a:t>Limiting </a:t>
                </a:r>
                <a:r>
                  <a:rPr lang="en-US" dirty="0">
                    <a:solidFill>
                      <a:schemeClr val="accent6"/>
                    </a:solidFill>
                    <a:latin typeface="Arial Rounded MT Bold" pitchFamily="34" charset="0"/>
                  </a:rPr>
                  <a:t>activity</a:t>
                </a:r>
                <a:r>
                  <a:rPr lang="en-US" dirty="0">
                    <a:solidFill>
                      <a:schemeClr val="bg1"/>
                    </a:solidFill>
                    <a:latin typeface="Arial Rounded MT Bold" pitchFamily="34" charset="0"/>
                  </a:rPr>
                  <a:t>: at a given processing scale and location only the spike corresponding to the best matching orientation is </a:t>
                </a:r>
                <a:r>
                  <a:rPr lang="en-US" dirty="0" smtClean="0">
                    <a:solidFill>
                      <a:schemeClr val="bg1"/>
                    </a:solidFill>
                    <a:latin typeface="Arial Rounded MT Bold" pitchFamily="34" charset="0"/>
                  </a:rPr>
                  <a:t>propagated</a:t>
                </a:r>
                <a:endParaRPr lang="en-US" dirty="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1</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2</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2</a:t>
                </a:r>
                <a:endParaRPr lang="en-US" sz="2400" dirty="0">
                  <a:solidFill>
                    <a:schemeClr val="bg1"/>
                  </a:solidFill>
                  <a:latin typeface="Arial Rounded MT Bold"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2536" y="1071546"/>
                <a:ext cx="9289032" cy="4456220"/>
              </a:xfrm>
              <a:prstGeom prst="rect">
                <a:avLst/>
              </a:prstGeom>
              <a:blipFill rotWithShape="0">
                <a:blip r:embed="rId2"/>
                <a:stretch>
                  <a:fillRect t="-821" r="-591" b="-2326"/>
                </a:stretch>
              </a:blipFill>
            </p:spPr>
            <p:txBody>
              <a:bodyPr/>
              <a:lstStyle/>
              <a:p>
                <a:r>
                  <a:rPr lang="en-US">
                    <a:noFill/>
                  </a:rPr>
                  <a:t> </a:t>
                </a:r>
              </a:p>
            </p:txBody>
          </p:sp>
        </mc:Fallback>
      </mc:AlternateContent>
      <p:sp>
        <p:nvSpPr>
          <p:cNvPr id="6" name="Rectangle 5"/>
          <p:cNvSpPr/>
          <p:nvPr/>
        </p:nvSpPr>
        <p:spPr>
          <a:xfrm>
            <a:off x="7812360" y="0"/>
            <a:ext cx="1331640"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smtClean="0">
                <a:solidFill>
                  <a:schemeClr val="tx1">
                    <a:lumMod val="95000"/>
                    <a:lumOff val="5000"/>
                  </a:schemeClr>
                </a:solidFill>
                <a:latin typeface="Myriad Apple" pitchFamily="2" charset="0"/>
              </a:rPr>
              <a:t>S1</a:t>
            </a:r>
            <a:endParaRPr lang="en-US" sz="2400" dirty="0">
              <a:solidFill>
                <a:schemeClr val="tx1">
                  <a:lumMod val="95000"/>
                  <a:lumOff val="5000"/>
                </a:schemeClr>
              </a:solidFill>
              <a:latin typeface="Myriad Apple" pitchFamily="2"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13</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358153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923928"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631538" y="435"/>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10" name="TextBox 9"/>
          <p:cNvSpPr txBox="1"/>
          <p:nvPr/>
        </p:nvSpPr>
        <p:spPr>
          <a:xfrm>
            <a:off x="-252536" y="1071546"/>
            <a:ext cx="9001000" cy="4339650"/>
          </a:xfrm>
          <a:prstGeom prst="rect">
            <a:avLst/>
          </a:prstGeom>
          <a:noFill/>
        </p:spPr>
        <p:txBody>
          <a:bodyPr wrap="square" rtlCol="0">
            <a:spAutoFit/>
          </a:bodyPr>
          <a:lstStyle/>
          <a:p>
            <a:pPr marL="627063" lvl="0" indent="-285750"/>
            <a:r>
              <a:rPr lang="en-US" dirty="0" smtClean="0">
                <a:solidFill>
                  <a:schemeClr val="bg1"/>
                </a:solidFill>
                <a:latin typeface="Arial Rounded MT Bold" pitchFamily="34" charset="0"/>
              </a:rPr>
              <a:t>Four layers:</a:t>
            </a:r>
          </a:p>
          <a:p>
            <a:pPr marL="541338" lvl="0" indent="-184150">
              <a:buFont typeface="Arial" charset="0"/>
              <a:buChar char="•"/>
            </a:pPr>
            <a:r>
              <a:rPr lang="fa-IR" sz="2400" dirty="0" smtClean="0">
                <a:solidFill>
                  <a:srgbClr val="C0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1</a:t>
            </a:r>
            <a:endParaRPr lang="en-US" dirty="0" smtClean="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rgbClr val="00B050"/>
                </a:solidFill>
                <a:latin typeface="Arial Rounded MT Bold" pitchFamily="34" charset="0"/>
              </a:rPr>
              <a:t>C</a:t>
            </a:r>
            <a:r>
              <a:rPr lang="en-US" sz="2400" baseline="-25000" dirty="0" smtClean="0">
                <a:solidFill>
                  <a:srgbClr val="00B050"/>
                </a:solidFill>
                <a:latin typeface="Arial Rounded MT Bold" pitchFamily="34" charset="0"/>
              </a:rPr>
              <a:t>1</a:t>
            </a:r>
            <a:r>
              <a:rPr lang="en-US" sz="2400" baseline="-25000" dirty="0" smtClean="0">
                <a:solidFill>
                  <a:schemeClr val="bg1"/>
                </a:solidFill>
                <a:latin typeface="Arial Rounded MT Bold" pitchFamily="34" charset="0"/>
              </a:rPr>
              <a:t>:</a:t>
            </a:r>
          </a:p>
          <a:p>
            <a:pPr marL="1312862" lvl="1" indent="-285750" algn="just">
              <a:buFont typeface="Courier New" charset="0"/>
              <a:buChar char="o"/>
            </a:pPr>
            <a:r>
              <a:rPr lang="fa-IR" dirty="0" smtClean="0">
                <a:solidFill>
                  <a:schemeClr val="bg1"/>
                </a:solidFill>
                <a:latin typeface="Arial Rounded MT Bold" pitchFamily="34" charset="0"/>
              </a:rPr>
              <a:t>‌</a:t>
            </a:r>
            <a:r>
              <a:rPr lang="en-US" dirty="0" smtClean="0">
                <a:solidFill>
                  <a:schemeClr val="accent6"/>
                </a:solidFill>
                <a:latin typeface="Arial Rounded MT Bold" pitchFamily="34" charset="0"/>
              </a:rPr>
              <a:t>Subsampling</a:t>
            </a:r>
            <a:r>
              <a:rPr lang="en-US" dirty="0" smtClean="0">
                <a:solidFill>
                  <a:schemeClr val="bg1"/>
                </a:solidFill>
                <a:latin typeface="Arial Rounded MT Bold" pitchFamily="34" charset="0"/>
              </a:rPr>
              <a:t> S</a:t>
            </a:r>
            <a:r>
              <a:rPr lang="en-US" baseline="-25000" dirty="0" smtClean="0">
                <a:solidFill>
                  <a:schemeClr val="bg1"/>
                </a:solidFill>
                <a:latin typeface="Arial Rounded MT Bold" pitchFamily="34" charset="0"/>
              </a:rPr>
              <a:t>1</a:t>
            </a:r>
            <a:r>
              <a:rPr lang="en-US" dirty="0" smtClean="0">
                <a:solidFill>
                  <a:schemeClr val="bg1"/>
                </a:solidFill>
                <a:latin typeface="Arial Rounded MT Bold" pitchFamily="34" charset="0"/>
              </a:rPr>
              <a:t> maps (36 times fewer C</a:t>
            </a:r>
            <a:r>
              <a:rPr lang="en-US" baseline="-25000" dirty="0" smtClean="0">
                <a:solidFill>
                  <a:schemeClr val="bg1"/>
                </a:solidFill>
                <a:latin typeface="Arial Rounded MT Bold" pitchFamily="34" charset="0"/>
              </a:rPr>
              <a:t>1</a:t>
            </a:r>
            <a:r>
              <a:rPr lang="en-US" dirty="0" smtClean="0">
                <a:solidFill>
                  <a:schemeClr val="bg1"/>
                </a:solidFill>
                <a:latin typeface="Arial Rounded MT Bold" pitchFamily="34" charset="0"/>
              </a:rPr>
              <a:t> cells)</a:t>
            </a:r>
          </a:p>
          <a:p>
            <a:pPr marL="1312862" lvl="1" indent="-285750" algn="just">
              <a:buFont typeface="Courier New" charset="0"/>
              <a:buChar char="o"/>
            </a:pPr>
            <a:r>
              <a:rPr lang="fa-IR" dirty="0" smtClean="0">
                <a:solidFill>
                  <a:schemeClr val="bg1"/>
                </a:solidFill>
                <a:latin typeface="Arial Rounded MT Bold" pitchFamily="34" charset="0"/>
              </a:rPr>
              <a:t>‌</a:t>
            </a:r>
            <a:r>
              <a:rPr lang="en-US" dirty="0" smtClean="0">
                <a:solidFill>
                  <a:schemeClr val="accent6"/>
                </a:solidFill>
                <a:latin typeface="Arial Rounded MT Bold" pitchFamily="34" charset="0"/>
              </a:rPr>
              <a:t>propagate </a:t>
            </a:r>
            <a:r>
              <a:rPr lang="en-US" dirty="0">
                <a:solidFill>
                  <a:schemeClr val="accent6"/>
                </a:solidFill>
                <a:latin typeface="Arial Rounded MT Bold" pitchFamily="34" charset="0"/>
              </a:rPr>
              <a:t>the first spike</a:t>
            </a:r>
            <a:r>
              <a:rPr lang="en-US" dirty="0">
                <a:solidFill>
                  <a:schemeClr val="bg1"/>
                </a:solidFill>
                <a:latin typeface="Arial Rounded MT Bold" pitchFamily="34" charset="0"/>
              </a:rPr>
              <a:t> emitted by S1 cells in a 7x7 square of a given S1 </a:t>
            </a:r>
            <a:r>
              <a:rPr lang="en-US" dirty="0" smtClean="0">
                <a:solidFill>
                  <a:schemeClr val="bg1"/>
                </a:solidFill>
                <a:latin typeface="Arial Rounded MT Bold" pitchFamily="34" charset="0"/>
              </a:rPr>
              <a:t>map (corresponding </a:t>
            </a:r>
            <a:r>
              <a:rPr lang="en-US" dirty="0">
                <a:solidFill>
                  <a:schemeClr val="bg1"/>
                </a:solidFill>
                <a:latin typeface="Arial Rounded MT Bold" pitchFamily="34" charset="0"/>
              </a:rPr>
              <a:t>to one preferred orientation and one </a:t>
            </a:r>
            <a:r>
              <a:rPr lang="en-US" dirty="0" smtClean="0">
                <a:solidFill>
                  <a:schemeClr val="bg1"/>
                </a:solidFill>
                <a:latin typeface="Arial Rounded MT Bold" pitchFamily="34" charset="0"/>
              </a:rPr>
              <a:t>processing scale</a:t>
            </a:r>
          </a:p>
          <a:p>
            <a:pPr marL="1312862" lvl="1" indent="-285750" algn="just">
              <a:buFont typeface="Courier New" charset="0"/>
              <a:buChar char="o"/>
            </a:pPr>
            <a:r>
              <a:rPr lang="fa-IR" dirty="0" smtClean="0">
                <a:solidFill>
                  <a:schemeClr val="bg1"/>
                </a:solidFill>
                <a:latin typeface="Arial Rounded MT Bold" pitchFamily="34" charset="0"/>
              </a:rPr>
              <a:t>‌</a:t>
            </a:r>
            <a:r>
              <a:rPr lang="en-US" dirty="0" smtClean="0">
                <a:solidFill>
                  <a:schemeClr val="accent6"/>
                </a:solidFill>
                <a:latin typeface="Arial Rounded MT Bold" pitchFamily="34" charset="0"/>
              </a:rPr>
              <a:t>Max </a:t>
            </a:r>
            <a:r>
              <a:rPr lang="en-US" dirty="0">
                <a:solidFill>
                  <a:schemeClr val="accent6"/>
                </a:solidFill>
                <a:latin typeface="Arial Rounded MT Bold" pitchFamily="34" charset="0"/>
              </a:rPr>
              <a:t>operation</a:t>
            </a:r>
            <a:r>
              <a:rPr lang="en-US" dirty="0">
                <a:solidFill>
                  <a:schemeClr val="bg1"/>
                </a:solidFill>
                <a:latin typeface="Arial Rounded MT Bold" pitchFamily="34" charset="0"/>
              </a:rPr>
              <a:t> is a biologically plausible way to gain local </a:t>
            </a:r>
            <a:r>
              <a:rPr lang="en-US" dirty="0">
                <a:solidFill>
                  <a:schemeClr val="accent6"/>
                </a:solidFill>
                <a:latin typeface="Arial Rounded MT Bold" pitchFamily="34" charset="0"/>
              </a:rPr>
              <a:t>shift </a:t>
            </a:r>
            <a:r>
              <a:rPr lang="en-US" dirty="0" smtClean="0">
                <a:solidFill>
                  <a:schemeClr val="accent6"/>
                </a:solidFill>
                <a:latin typeface="Arial Rounded MT Bold" pitchFamily="34" charset="0"/>
              </a:rPr>
              <a:t>invariance</a:t>
            </a:r>
          </a:p>
          <a:p>
            <a:pPr marL="1312862" lvl="1" indent="-285750" algn="just">
              <a:buFont typeface="Courier New" charset="0"/>
              <a:buChar char="o"/>
            </a:pPr>
            <a:r>
              <a:rPr lang="en-US" dirty="0">
                <a:solidFill>
                  <a:schemeClr val="accent6"/>
                </a:solidFill>
                <a:latin typeface="Arial Rounded MT Bold" pitchFamily="34" charset="0"/>
              </a:rPr>
              <a:t>Lateral </a:t>
            </a:r>
            <a:r>
              <a:rPr lang="en-US" dirty="0" smtClean="0">
                <a:solidFill>
                  <a:schemeClr val="accent6"/>
                </a:solidFill>
                <a:latin typeface="Arial Rounded MT Bold" pitchFamily="34" charset="0"/>
              </a:rPr>
              <a:t>inhibition</a:t>
            </a:r>
            <a:r>
              <a:rPr lang="en-US" dirty="0">
                <a:solidFill>
                  <a:schemeClr val="bg1"/>
                </a:solidFill>
                <a:latin typeface="Arial Rounded MT Bold" pitchFamily="34" charset="0"/>
              </a:rPr>
              <a:t>: Upon emitting a spike, the latency of neighbors within a 11x11 square in the map is </a:t>
            </a:r>
            <a:r>
              <a:rPr lang="en-US" dirty="0" smtClean="0">
                <a:solidFill>
                  <a:schemeClr val="bg1"/>
                </a:solidFill>
                <a:latin typeface="Arial Rounded MT Bold" pitchFamily="34" charset="0"/>
              </a:rPr>
              <a:t>increased (latency decreases with distance from the spike)</a:t>
            </a:r>
            <a:endParaRPr lang="en-US" sz="2400" baseline="-25000" dirty="0" smtClean="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2</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2</a:t>
            </a:r>
            <a:endParaRPr lang="en-US" sz="2400" dirty="0">
              <a:solidFill>
                <a:schemeClr val="bg1"/>
              </a:solidFill>
              <a:latin typeface="Arial Rounded MT Bold" pitchFamily="34" charset="0"/>
            </a:endParaRPr>
          </a:p>
        </p:txBody>
      </p:sp>
      <p:sp>
        <p:nvSpPr>
          <p:cNvPr id="6" name="Rectangle 5"/>
          <p:cNvSpPr/>
          <p:nvPr/>
        </p:nvSpPr>
        <p:spPr>
          <a:xfrm>
            <a:off x="7812360" y="0"/>
            <a:ext cx="1331640"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C1</a:t>
            </a:r>
            <a:endParaRPr lang="en-US" sz="2400" dirty="0">
              <a:solidFill>
                <a:schemeClr val="tx1">
                  <a:lumMod val="95000"/>
                  <a:lumOff val="5000"/>
                </a:schemeClr>
              </a:solidFill>
              <a:latin typeface="Myriad Apple" pitchFamily="2"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14</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20800369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923928"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631538" y="435"/>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10" name="TextBox 9"/>
          <p:cNvSpPr txBox="1"/>
          <p:nvPr/>
        </p:nvSpPr>
        <p:spPr>
          <a:xfrm>
            <a:off x="-252536" y="1071546"/>
            <a:ext cx="9001000" cy="4893647"/>
          </a:xfrm>
          <a:prstGeom prst="rect">
            <a:avLst/>
          </a:prstGeom>
          <a:noFill/>
        </p:spPr>
        <p:txBody>
          <a:bodyPr wrap="square" rtlCol="0">
            <a:spAutoFit/>
          </a:bodyPr>
          <a:lstStyle/>
          <a:p>
            <a:pPr marL="627063" lvl="0" indent="-285750"/>
            <a:r>
              <a:rPr lang="en-US" dirty="0" smtClean="0">
                <a:solidFill>
                  <a:schemeClr val="bg1"/>
                </a:solidFill>
                <a:latin typeface="Arial Rounded MT Bold" pitchFamily="34" charset="0"/>
              </a:rPr>
              <a:t>Four layers:</a:t>
            </a:r>
          </a:p>
          <a:p>
            <a:pPr marL="541338" lvl="0" indent="-184150">
              <a:buFont typeface="Arial" charset="0"/>
              <a:buChar char="•"/>
            </a:pPr>
            <a:r>
              <a:rPr lang="fa-IR" sz="2400" dirty="0" smtClean="0">
                <a:solidFill>
                  <a:srgbClr val="C0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1</a:t>
            </a:r>
            <a:endParaRPr lang="en-US" dirty="0" smtClean="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1</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rgbClr val="00B050"/>
                </a:solidFill>
                <a:latin typeface="Arial Rounded MT Bold" pitchFamily="34" charset="0"/>
              </a:rPr>
              <a:t>S</a:t>
            </a:r>
            <a:r>
              <a:rPr lang="en-US" sz="2400" baseline="-25000" dirty="0" smtClean="0">
                <a:solidFill>
                  <a:srgbClr val="00B050"/>
                </a:solidFill>
                <a:latin typeface="Arial Rounded MT Bold" pitchFamily="34" charset="0"/>
              </a:rPr>
              <a:t>2</a:t>
            </a:r>
            <a:r>
              <a:rPr lang="en-US" sz="2400" baseline="-25000" dirty="0" smtClean="0">
                <a:solidFill>
                  <a:schemeClr val="bg1"/>
                </a:solidFill>
                <a:latin typeface="Arial Rounded MT Bold" pitchFamily="34" charset="0"/>
              </a:rPr>
              <a:t>:</a:t>
            </a:r>
          </a:p>
          <a:p>
            <a:pPr marL="1312862" lvl="1" indent="-285750" algn="just">
              <a:buFont typeface="Courier New" charset="0"/>
              <a:buChar char="o"/>
            </a:pPr>
            <a:r>
              <a:rPr lang="en-US" dirty="0">
                <a:solidFill>
                  <a:schemeClr val="bg1"/>
                </a:solidFill>
                <a:latin typeface="Arial Rounded MT Bold" pitchFamily="34" charset="0"/>
              </a:rPr>
              <a:t>intermediate complexity visual </a:t>
            </a:r>
            <a:r>
              <a:rPr lang="en-US" dirty="0" smtClean="0">
                <a:solidFill>
                  <a:schemeClr val="bg1"/>
                </a:solidFill>
                <a:latin typeface="Arial Rounded MT Bold" pitchFamily="34" charset="0"/>
              </a:rPr>
              <a:t>features</a:t>
            </a:r>
          </a:p>
          <a:p>
            <a:pPr marL="1312862" lvl="1" indent="-285750" algn="just">
              <a:buFont typeface="Courier New" charset="0"/>
              <a:buChar char="o"/>
            </a:pPr>
            <a:r>
              <a:rPr lang="en-US" dirty="0" smtClean="0">
                <a:solidFill>
                  <a:schemeClr val="bg1"/>
                </a:solidFill>
                <a:latin typeface="Arial Rounded MT Bold" pitchFamily="34" charset="0"/>
              </a:rPr>
              <a:t>Each </a:t>
            </a:r>
            <a:r>
              <a:rPr lang="en-US" dirty="0">
                <a:solidFill>
                  <a:schemeClr val="accent6"/>
                </a:solidFill>
                <a:latin typeface="Arial Rounded MT Bold" pitchFamily="34" charset="0"/>
              </a:rPr>
              <a:t>prototype cell </a:t>
            </a:r>
            <a:r>
              <a:rPr lang="en-US" dirty="0">
                <a:solidFill>
                  <a:schemeClr val="bg1"/>
                </a:solidFill>
                <a:latin typeface="Arial Rounded MT Bold" pitchFamily="34" charset="0"/>
              </a:rPr>
              <a:t>is duplicated in 5 maps (</a:t>
            </a:r>
            <a:r>
              <a:rPr lang="en-US" dirty="0">
                <a:solidFill>
                  <a:schemeClr val="accent6"/>
                </a:solidFill>
                <a:latin typeface="Arial Rounded MT Bold" pitchFamily="34" charset="0"/>
              </a:rPr>
              <a:t>weight sharing</a:t>
            </a:r>
            <a:r>
              <a:rPr lang="en-US" dirty="0">
                <a:solidFill>
                  <a:schemeClr val="bg1"/>
                </a:solidFill>
                <a:latin typeface="Arial Rounded MT Bold" pitchFamily="34" charset="0"/>
              </a:rPr>
              <a:t>), each map corresponding to one processing </a:t>
            </a:r>
            <a:r>
              <a:rPr lang="en-US" dirty="0" smtClean="0">
                <a:solidFill>
                  <a:schemeClr val="bg1"/>
                </a:solidFill>
                <a:latin typeface="Arial Rounded MT Bold" pitchFamily="34" charset="0"/>
              </a:rPr>
              <a:t>scale</a:t>
            </a:r>
          </a:p>
          <a:p>
            <a:pPr marL="1312862" lvl="1" indent="-285750" algn="just">
              <a:buFont typeface="Courier New" charset="0"/>
              <a:buChar char="o"/>
            </a:pPr>
            <a:r>
              <a:rPr lang="en-US" dirty="0" smtClean="0">
                <a:solidFill>
                  <a:schemeClr val="bg1"/>
                </a:solidFill>
                <a:latin typeface="Arial Rounded MT Bold" pitchFamily="34" charset="0"/>
              </a:rPr>
              <a:t>Within </a:t>
            </a:r>
            <a:r>
              <a:rPr lang="en-US" dirty="0">
                <a:solidFill>
                  <a:schemeClr val="bg1"/>
                </a:solidFill>
                <a:latin typeface="Arial Rounded MT Bold" pitchFamily="34" charset="0"/>
              </a:rPr>
              <a:t>those maps the S2 cells can only integrate spikes from the four C1 maps of the corresponding processing </a:t>
            </a:r>
            <a:r>
              <a:rPr lang="en-US" dirty="0" smtClean="0">
                <a:solidFill>
                  <a:schemeClr val="bg1"/>
                </a:solidFill>
                <a:latin typeface="Arial Rounded MT Bold" pitchFamily="34" charset="0"/>
              </a:rPr>
              <a:t>scale</a:t>
            </a:r>
          </a:p>
          <a:p>
            <a:pPr marL="1312862" lvl="1" indent="-285750" algn="just">
              <a:buFont typeface="Courier New" charset="0"/>
              <a:buChar char="o"/>
            </a:pPr>
            <a:r>
              <a:rPr lang="en-US" dirty="0" smtClean="0">
                <a:solidFill>
                  <a:schemeClr val="bg1"/>
                </a:solidFill>
                <a:latin typeface="Arial Rounded MT Bold" pitchFamily="34" charset="0"/>
              </a:rPr>
              <a:t>RF </a:t>
            </a:r>
            <a:r>
              <a:rPr lang="en-US" dirty="0">
                <a:solidFill>
                  <a:schemeClr val="bg1"/>
                </a:solidFill>
                <a:latin typeface="Arial Rounded MT Bold" pitchFamily="34" charset="0"/>
              </a:rPr>
              <a:t>size is 16 x 16 C1 </a:t>
            </a:r>
            <a:r>
              <a:rPr lang="en-US" dirty="0" smtClean="0">
                <a:solidFill>
                  <a:schemeClr val="bg1"/>
                </a:solidFill>
                <a:latin typeface="Arial Rounded MT Bold" pitchFamily="34" charset="0"/>
              </a:rPr>
              <a:t>cells</a:t>
            </a:r>
          </a:p>
          <a:p>
            <a:pPr marL="1312862" lvl="1" indent="-285750" algn="just">
              <a:buFont typeface="Courier New" charset="0"/>
              <a:buChar char="o"/>
            </a:pPr>
            <a:r>
              <a:rPr lang="en-US" dirty="0" smtClean="0">
                <a:solidFill>
                  <a:schemeClr val="bg1"/>
                </a:solidFill>
                <a:latin typeface="Arial Rounded MT Bold" pitchFamily="34" charset="0"/>
              </a:rPr>
              <a:t>C1-S2 </a:t>
            </a:r>
            <a:r>
              <a:rPr lang="en-US" dirty="0">
                <a:solidFill>
                  <a:schemeClr val="bg1"/>
                </a:solidFill>
                <a:latin typeface="Arial Rounded MT Bold" pitchFamily="34" charset="0"/>
              </a:rPr>
              <a:t>synaptic connections are set by </a:t>
            </a:r>
            <a:r>
              <a:rPr lang="en-US" dirty="0" smtClean="0">
                <a:solidFill>
                  <a:schemeClr val="accent6"/>
                </a:solidFill>
                <a:latin typeface="Arial Rounded MT Bold" pitchFamily="34" charset="0"/>
              </a:rPr>
              <a:t>STDP</a:t>
            </a:r>
          </a:p>
          <a:p>
            <a:pPr marL="1312862" lvl="1" indent="-285750" algn="just">
              <a:buFont typeface="Courier New" charset="0"/>
              <a:buChar char="o"/>
            </a:pPr>
            <a:r>
              <a:rPr lang="en-US" dirty="0" smtClean="0">
                <a:solidFill>
                  <a:schemeClr val="accent6"/>
                </a:solidFill>
                <a:latin typeface="Arial Rounded MT Bold" pitchFamily="34" charset="0"/>
              </a:rPr>
              <a:t>No </a:t>
            </a:r>
            <a:r>
              <a:rPr lang="en-US" dirty="0">
                <a:solidFill>
                  <a:schemeClr val="accent6"/>
                </a:solidFill>
                <a:latin typeface="Arial Rounded MT Bold" pitchFamily="34" charset="0"/>
              </a:rPr>
              <a:t>leakage </a:t>
            </a:r>
            <a:r>
              <a:rPr lang="en-US" dirty="0">
                <a:solidFill>
                  <a:schemeClr val="bg1"/>
                </a:solidFill>
                <a:latin typeface="Arial Rounded MT Bold" pitchFamily="34" charset="0"/>
              </a:rPr>
              <a:t>in neuron </a:t>
            </a:r>
            <a:r>
              <a:rPr lang="en-US" dirty="0" smtClean="0">
                <a:solidFill>
                  <a:schemeClr val="bg1"/>
                </a:solidFill>
                <a:latin typeface="Arial Rounded MT Bold" pitchFamily="34" charset="0"/>
              </a:rPr>
              <a:t>model</a:t>
            </a:r>
          </a:p>
          <a:p>
            <a:pPr marL="1312862" lvl="1" indent="-285750" algn="just">
              <a:buFont typeface="Courier New" charset="0"/>
              <a:buChar char="o"/>
            </a:pPr>
            <a:r>
              <a:rPr lang="en-US" dirty="0" err="1" smtClean="0">
                <a:solidFill>
                  <a:schemeClr val="accent6"/>
                </a:solidFill>
                <a:latin typeface="Arial Rounded MT Bold" pitchFamily="34" charset="0"/>
              </a:rPr>
              <a:t>kWTA</a:t>
            </a:r>
            <a:r>
              <a:rPr lang="en-US" dirty="0" smtClean="0">
                <a:solidFill>
                  <a:schemeClr val="accent6"/>
                </a:solidFill>
                <a:latin typeface="Arial Rounded MT Bold" pitchFamily="34" charset="0"/>
              </a:rPr>
              <a:t> </a:t>
            </a:r>
            <a:r>
              <a:rPr lang="en-US" dirty="0">
                <a:solidFill>
                  <a:schemeClr val="bg1"/>
                </a:solidFill>
                <a:latin typeface="Arial Rounded MT Bold" pitchFamily="34" charset="0"/>
              </a:rPr>
              <a:t>ensures that at most two cells can fire for each processing scale (only during learning phase). Without it there would be a bias toward small patterns (large scales)</a:t>
            </a:r>
            <a:endParaRPr lang="en-US" sz="2400" baseline="-25000" dirty="0" smtClean="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2</a:t>
            </a:r>
            <a:endParaRPr lang="en-US" sz="2400" dirty="0">
              <a:solidFill>
                <a:schemeClr val="bg1"/>
              </a:solidFill>
              <a:latin typeface="Arial Rounded MT Bold" pitchFamily="34" charset="0"/>
            </a:endParaRPr>
          </a:p>
        </p:txBody>
      </p:sp>
      <p:sp>
        <p:nvSpPr>
          <p:cNvPr id="6" name="Rectangle 5"/>
          <p:cNvSpPr/>
          <p:nvPr/>
        </p:nvSpPr>
        <p:spPr>
          <a:xfrm>
            <a:off x="7812360" y="0"/>
            <a:ext cx="1331640"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S2</a:t>
            </a:r>
            <a:endParaRPr lang="en-US" sz="2400" dirty="0">
              <a:solidFill>
                <a:schemeClr val="tx1">
                  <a:lumMod val="95000"/>
                  <a:lumOff val="5000"/>
                </a:schemeClr>
              </a:solidFill>
              <a:latin typeface="Myriad Apple" pitchFamily="2"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15</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3207354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3923928"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631538" y="435"/>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10" name="TextBox 9"/>
          <p:cNvSpPr txBox="1"/>
          <p:nvPr/>
        </p:nvSpPr>
        <p:spPr>
          <a:xfrm>
            <a:off x="-252536" y="1071546"/>
            <a:ext cx="9001000" cy="2677656"/>
          </a:xfrm>
          <a:prstGeom prst="rect">
            <a:avLst/>
          </a:prstGeom>
          <a:noFill/>
        </p:spPr>
        <p:txBody>
          <a:bodyPr wrap="square" rtlCol="0">
            <a:spAutoFit/>
          </a:bodyPr>
          <a:lstStyle/>
          <a:p>
            <a:pPr marL="627063" lvl="0" indent="-285750"/>
            <a:r>
              <a:rPr lang="en-US" dirty="0" smtClean="0">
                <a:solidFill>
                  <a:schemeClr val="bg1"/>
                </a:solidFill>
                <a:latin typeface="Arial Rounded MT Bold" pitchFamily="34" charset="0"/>
              </a:rPr>
              <a:t>Four layers:</a:t>
            </a:r>
          </a:p>
          <a:p>
            <a:pPr marL="541338" lvl="0" indent="-184150">
              <a:buFont typeface="Arial" charset="0"/>
              <a:buChar char="•"/>
            </a:pPr>
            <a:r>
              <a:rPr lang="fa-IR" sz="2400" dirty="0" smtClean="0">
                <a:solidFill>
                  <a:srgbClr val="C0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1</a:t>
            </a:r>
            <a:endParaRPr lang="en-US" dirty="0" smtClean="0">
              <a:solidFill>
                <a:schemeClr val="bg1"/>
              </a:solidFill>
              <a:latin typeface="Arial Rounded MT Bold" pitchFamily="34" charset="0"/>
            </a:endParaRP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C</a:t>
            </a:r>
            <a:r>
              <a:rPr lang="en-US" sz="2400" baseline="-25000" dirty="0" smtClean="0">
                <a:solidFill>
                  <a:schemeClr val="bg1"/>
                </a:solidFill>
                <a:latin typeface="Arial Rounded MT Bold" pitchFamily="34" charset="0"/>
              </a:rPr>
              <a:t>1</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chemeClr val="bg1"/>
                </a:solidFill>
                <a:latin typeface="Arial Rounded MT Bold" pitchFamily="34" charset="0"/>
              </a:rPr>
              <a:t>S</a:t>
            </a:r>
            <a:r>
              <a:rPr lang="en-US" sz="2400" baseline="-25000" dirty="0" smtClean="0">
                <a:solidFill>
                  <a:schemeClr val="bg1"/>
                </a:solidFill>
                <a:latin typeface="Arial Rounded MT Bold" pitchFamily="34" charset="0"/>
              </a:rPr>
              <a:t>2</a:t>
            </a:r>
          </a:p>
          <a:p>
            <a:pPr marL="541338" lvl="0" indent="-184150">
              <a:buFont typeface="Arial" charset="0"/>
              <a:buChar char="•"/>
            </a:pPr>
            <a:r>
              <a:rPr lang="fa-IR" sz="2400" dirty="0" smtClean="0">
                <a:solidFill>
                  <a:srgbClr val="FF0000"/>
                </a:solidFill>
                <a:latin typeface="Arial Rounded MT Bold" pitchFamily="34" charset="0"/>
              </a:rPr>
              <a:t>‌</a:t>
            </a:r>
            <a:r>
              <a:rPr lang="en-US" sz="2400" dirty="0" smtClean="0">
                <a:solidFill>
                  <a:srgbClr val="00B050"/>
                </a:solidFill>
                <a:latin typeface="Arial Rounded MT Bold" pitchFamily="34" charset="0"/>
              </a:rPr>
              <a:t>C</a:t>
            </a:r>
            <a:r>
              <a:rPr lang="en-US" sz="2400" baseline="-25000" dirty="0" smtClean="0">
                <a:solidFill>
                  <a:srgbClr val="00B050"/>
                </a:solidFill>
                <a:latin typeface="Arial Rounded MT Bold" pitchFamily="34" charset="0"/>
              </a:rPr>
              <a:t>2</a:t>
            </a:r>
            <a:r>
              <a:rPr lang="en-US" sz="2400" baseline="-25000" dirty="0" smtClean="0">
                <a:solidFill>
                  <a:schemeClr val="bg1"/>
                </a:solidFill>
                <a:latin typeface="Arial Rounded MT Bold" pitchFamily="34" charset="0"/>
              </a:rPr>
              <a:t>:</a:t>
            </a:r>
          </a:p>
          <a:p>
            <a:pPr marL="1312862" lvl="1" indent="-285750" algn="just">
              <a:buFont typeface="Courier New" charset="0"/>
              <a:buChar char="o"/>
            </a:pPr>
            <a:r>
              <a:rPr lang="en-US" dirty="0">
                <a:solidFill>
                  <a:schemeClr val="bg1"/>
                </a:solidFill>
                <a:latin typeface="Arial Rounded MT Bold" pitchFamily="34" charset="0"/>
              </a:rPr>
              <a:t>take the </a:t>
            </a:r>
            <a:r>
              <a:rPr lang="en-US" dirty="0">
                <a:solidFill>
                  <a:schemeClr val="accent6"/>
                </a:solidFill>
                <a:latin typeface="Arial Rounded MT Bold" pitchFamily="34" charset="0"/>
              </a:rPr>
              <a:t>maximum response </a:t>
            </a:r>
            <a:r>
              <a:rPr lang="en-US" dirty="0">
                <a:solidFill>
                  <a:schemeClr val="bg1"/>
                </a:solidFill>
                <a:latin typeface="Arial Rounded MT Bold" pitchFamily="34" charset="0"/>
              </a:rPr>
              <a:t>(i.e. first spike) for each </a:t>
            </a:r>
            <a:r>
              <a:rPr lang="en-US" dirty="0" smtClean="0">
                <a:solidFill>
                  <a:schemeClr val="bg1"/>
                </a:solidFill>
                <a:latin typeface="Arial Rounded MT Bold" pitchFamily="34" charset="0"/>
              </a:rPr>
              <a:t>prototype S2 </a:t>
            </a:r>
            <a:r>
              <a:rPr lang="en-US" dirty="0">
                <a:solidFill>
                  <a:schemeClr val="bg1"/>
                </a:solidFill>
                <a:latin typeface="Arial Rounded MT Bold" pitchFamily="34" charset="0"/>
              </a:rPr>
              <a:t>cells over all positions and processing </a:t>
            </a:r>
            <a:r>
              <a:rPr lang="en-US" dirty="0" smtClean="0">
                <a:solidFill>
                  <a:schemeClr val="bg1"/>
                </a:solidFill>
                <a:latin typeface="Arial Rounded MT Bold" pitchFamily="34" charset="0"/>
              </a:rPr>
              <a:t>scales</a:t>
            </a:r>
          </a:p>
          <a:p>
            <a:pPr marL="1312862" lvl="1" indent="-285750" algn="just">
              <a:buFont typeface="Courier New" charset="0"/>
              <a:buChar char="o"/>
            </a:pPr>
            <a:r>
              <a:rPr lang="en-US" dirty="0" smtClean="0">
                <a:solidFill>
                  <a:schemeClr val="bg1"/>
                </a:solidFill>
                <a:latin typeface="Arial Rounded MT Bold" pitchFamily="34" charset="0"/>
              </a:rPr>
              <a:t>shift </a:t>
            </a:r>
            <a:r>
              <a:rPr lang="en-US" dirty="0">
                <a:solidFill>
                  <a:schemeClr val="bg1"/>
                </a:solidFill>
                <a:latin typeface="Arial Rounded MT Bold" pitchFamily="34" charset="0"/>
              </a:rPr>
              <a:t>and scale invariant cells</a:t>
            </a:r>
            <a:endParaRPr lang="en-US" sz="2400" dirty="0">
              <a:solidFill>
                <a:schemeClr val="bg1"/>
              </a:solidFill>
              <a:latin typeface="Arial Rounded MT Bold" pitchFamily="34" charset="0"/>
            </a:endParaRPr>
          </a:p>
        </p:txBody>
      </p:sp>
      <p:sp>
        <p:nvSpPr>
          <p:cNvPr id="6" name="Rectangle 5"/>
          <p:cNvSpPr/>
          <p:nvPr/>
        </p:nvSpPr>
        <p:spPr>
          <a:xfrm>
            <a:off x="7812360" y="0"/>
            <a:ext cx="1331640"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a:solidFill>
                  <a:schemeClr val="tx1">
                    <a:lumMod val="95000"/>
                    <a:lumOff val="5000"/>
                  </a:schemeClr>
                </a:solidFill>
                <a:latin typeface="Myriad Apple" pitchFamily="2" charset="0"/>
              </a:rPr>
              <a:t>C</a:t>
            </a:r>
            <a:r>
              <a:rPr lang="en-US" sz="2400" dirty="0" smtClean="0">
                <a:solidFill>
                  <a:schemeClr val="tx1">
                    <a:lumMod val="95000"/>
                    <a:lumOff val="5000"/>
                  </a:schemeClr>
                </a:solidFill>
                <a:latin typeface="Myriad Apple" pitchFamily="2" charset="0"/>
              </a:rPr>
              <a:t>2</a:t>
            </a:r>
            <a:endParaRPr lang="en-US" sz="2400" dirty="0">
              <a:solidFill>
                <a:schemeClr val="tx1">
                  <a:lumMod val="95000"/>
                  <a:lumOff val="5000"/>
                </a:schemeClr>
              </a:solidFill>
              <a:latin typeface="Myriad Apple" pitchFamily="2"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16</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977979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2771801"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2555777" y="0"/>
            <a:ext cx="3240360"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6" name="Rectangle 5"/>
          <p:cNvSpPr/>
          <p:nvPr/>
        </p:nvSpPr>
        <p:spPr>
          <a:xfrm>
            <a:off x="5652120" y="0"/>
            <a:ext cx="3599879"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Neural and Synaptic Model</a:t>
            </a:r>
            <a:endParaRPr lang="en-US" sz="2400" dirty="0">
              <a:solidFill>
                <a:schemeClr val="tx1">
                  <a:lumMod val="95000"/>
                  <a:lumOff val="5000"/>
                </a:schemeClr>
              </a:solidFill>
              <a:latin typeface="Myriad Apple" pitchFamily="2" charset="0"/>
            </a:endParaRPr>
          </a:p>
        </p:txBody>
      </p:sp>
      <p:sp>
        <p:nvSpPr>
          <p:cNvPr id="4" name="Slide Number Placeholder 3"/>
          <p:cNvSpPr>
            <a:spLocks noGrp="1"/>
          </p:cNvSpPr>
          <p:nvPr>
            <p:ph type="sldNum" sz="quarter" idx="12"/>
          </p:nvPr>
        </p:nvSpPr>
        <p:spPr/>
        <p:txBody>
          <a:bodyPr/>
          <a:lstStyle/>
          <a:p>
            <a:fld id="{6B90C5BF-2CED-4358-A890-A3B0884E13FA}" type="slidenum">
              <a:rPr lang="en-US" smtClean="0"/>
              <a:pPr/>
              <a:t>17</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
        <p:nvSpPr>
          <p:cNvPr id="10" name="TextBox 9"/>
          <p:cNvSpPr txBox="1"/>
          <p:nvPr/>
        </p:nvSpPr>
        <p:spPr>
          <a:xfrm>
            <a:off x="-108521" y="1225140"/>
            <a:ext cx="8784977" cy="3139321"/>
          </a:xfrm>
          <a:prstGeom prst="rect">
            <a:avLst/>
          </a:prstGeom>
          <a:noFill/>
        </p:spPr>
        <p:txBody>
          <a:bodyPr wrap="square" rtlCol="0">
            <a:spAutoFit/>
          </a:bodyPr>
          <a:lstStyle/>
          <a:p>
            <a:pPr marL="627063" lvl="0" indent="-285750">
              <a:buFont typeface="Arial" charset="0"/>
              <a:buChar char="•"/>
            </a:pPr>
            <a:r>
              <a:rPr lang="en-US" dirty="0" smtClean="0">
                <a:solidFill>
                  <a:schemeClr val="bg1"/>
                </a:solidFill>
                <a:latin typeface="Arial Rounded MT Bold" pitchFamily="34" charset="0"/>
              </a:rPr>
              <a:t>Integrate and Fire (</a:t>
            </a:r>
            <a:r>
              <a:rPr lang="en-US" dirty="0" smtClean="0">
                <a:solidFill>
                  <a:schemeClr val="accent6"/>
                </a:solidFill>
                <a:latin typeface="Arial Rounded MT Bold" pitchFamily="34" charset="0"/>
              </a:rPr>
              <a:t>IF</a:t>
            </a:r>
            <a:r>
              <a:rPr lang="en-US" dirty="0" smtClean="0">
                <a:solidFill>
                  <a:schemeClr val="bg1"/>
                </a:solidFill>
                <a:latin typeface="Arial Rounded MT Bold" pitchFamily="34" charset="0"/>
              </a:rPr>
              <a:t>) neural model is used as building blocks for the hierarchical network</a:t>
            </a:r>
          </a:p>
          <a:p>
            <a:pPr marL="627063" lvl="0" indent="-285750">
              <a:buFont typeface="Arial" charset="0"/>
              <a:buChar char="•"/>
            </a:pPr>
            <a:endParaRPr lang="en-US" dirty="0" smtClean="0">
              <a:solidFill>
                <a:schemeClr val="bg1"/>
              </a:solidFill>
              <a:latin typeface="Arial Rounded MT Bold" pitchFamily="34" charset="0"/>
            </a:endParaRPr>
          </a:p>
          <a:p>
            <a:pPr marL="627063" lvl="0" indent="-285750">
              <a:buFont typeface="Arial" charset="0"/>
              <a:buChar char="•"/>
            </a:pPr>
            <a:r>
              <a:rPr lang="en-US" dirty="0" smtClean="0">
                <a:solidFill>
                  <a:schemeClr val="bg1"/>
                </a:solidFill>
                <a:latin typeface="Arial Rounded MT Bold" pitchFamily="34" charset="0"/>
              </a:rPr>
              <a:t>No Leakage needed!</a:t>
            </a:r>
          </a:p>
          <a:p>
            <a:pPr marL="627063" lvl="0" indent="-285750">
              <a:buFont typeface="Arial" charset="0"/>
              <a:buChar char="•"/>
            </a:pPr>
            <a:endParaRPr lang="en-US" dirty="0">
              <a:solidFill>
                <a:schemeClr val="bg1"/>
              </a:solidFill>
              <a:latin typeface="Arial Rounded MT Bold" pitchFamily="34" charset="0"/>
            </a:endParaRPr>
          </a:p>
          <a:p>
            <a:pPr marL="627063" lvl="0" indent="-285750">
              <a:buFont typeface="Arial" charset="0"/>
              <a:buChar char="•"/>
            </a:pPr>
            <a:r>
              <a:rPr lang="en-US" dirty="0" smtClean="0">
                <a:solidFill>
                  <a:schemeClr val="bg1"/>
                </a:solidFill>
                <a:latin typeface="Arial Rounded MT Bold" pitchFamily="34" charset="0"/>
              </a:rPr>
              <a:t>Synapses are current based (</a:t>
            </a:r>
            <a:r>
              <a:rPr lang="en-US" dirty="0" smtClean="0">
                <a:solidFill>
                  <a:schemeClr val="accent6"/>
                </a:solidFill>
                <a:latin typeface="Arial Rounded MT Bold" pitchFamily="34" charset="0"/>
              </a:rPr>
              <a:t>CUBA</a:t>
            </a:r>
            <a:r>
              <a:rPr lang="en-US" dirty="0" smtClean="0">
                <a:solidFill>
                  <a:schemeClr val="bg1"/>
                </a:solidFill>
                <a:latin typeface="Arial Rounded MT Bold" pitchFamily="34" charset="0"/>
              </a:rPr>
              <a:t>)</a:t>
            </a:r>
          </a:p>
          <a:p>
            <a:pPr marL="627063" lvl="0" indent="-285750">
              <a:buFont typeface="Arial" charset="0"/>
              <a:buChar char="•"/>
            </a:pPr>
            <a:endParaRPr lang="en-US" dirty="0">
              <a:solidFill>
                <a:schemeClr val="bg1"/>
              </a:solidFill>
              <a:latin typeface="Arial Rounded MT Bold" pitchFamily="34" charset="0"/>
            </a:endParaRPr>
          </a:p>
          <a:p>
            <a:pPr marL="627063" lvl="0" indent="-285750">
              <a:buFont typeface="Arial" charset="0"/>
              <a:buChar char="•"/>
            </a:pPr>
            <a:r>
              <a:rPr lang="en-US" dirty="0" smtClean="0">
                <a:solidFill>
                  <a:schemeClr val="bg1"/>
                </a:solidFill>
                <a:latin typeface="Arial Rounded MT Bold" pitchFamily="34" charset="0"/>
              </a:rPr>
              <a:t>A </a:t>
            </a:r>
            <a:r>
              <a:rPr lang="en-US" dirty="0" smtClean="0">
                <a:solidFill>
                  <a:schemeClr val="accent6"/>
                </a:solidFill>
                <a:latin typeface="Arial Rounded MT Bold" pitchFamily="34" charset="0"/>
              </a:rPr>
              <a:t>simplified STDP </a:t>
            </a:r>
            <a:r>
              <a:rPr lang="en-US" dirty="0" smtClean="0">
                <a:solidFill>
                  <a:schemeClr val="bg1"/>
                </a:solidFill>
                <a:latin typeface="Arial Rounded MT Bold" pitchFamily="34" charset="0"/>
              </a:rPr>
              <a:t>is used for learning.</a:t>
            </a:r>
          </a:p>
          <a:p>
            <a:pPr marL="627063" lvl="0" indent="-285750">
              <a:buFont typeface="Arial" charset="0"/>
              <a:buChar char="•"/>
            </a:pPr>
            <a:endParaRPr lang="en-US" dirty="0">
              <a:solidFill>
                <a:schemeClr val="bg1"/>
              </a:solidFill>
              <a:latin typeface="Arial Rounded MT Bold" pitchFamily="34" charset="0"/>
            </a:endParaRPr>
          </a:p>
          <a:p>
            <a:pPr marL="341313" lvl="0"/>
            <a:r>
              <a:rPr lang="en-US" dirty="0" smtClean="0">
                <a:solidFill>
                  <a:schemeClr val="bg1"/>
                </a:solidFill>
                <a:latin typeface="Arial Rounded MT Bold" pitchFamily="34" charset="0"/>
              </a:rPr>
              <a:t>For our task we have restricted the </a:t>
            </a:r>
            <a:r>
              <a:rPr lang="en-US" dirty="0" smtClean="0">
                <a:solidFill>
                  <a:schemeClr val="accent6"/>
                </a:solidFill>
                <a:latin typeface="Arial Rounded MT Bold" pitchFamily="34" charset="0"/>
              </a:rPr>
              <a:t>feature</a:t>
            </a:r>
            <a:r>
              <a:rPr lang="en-US" dirty="0" smtClean="0">
                <a:solidFill>
                  <a:schemeClr val="bg1"/>
                </a:solidFill>
                <a:latin typeface="Arial Rounded MT Bold" pitchFamily="34" charset="0"/>
              </a:rPr>
              <a:t> to only </a:t>
            </a:r>
            <a:r>
              <a:rPr lang="en-US" u="sng" dirty="0" smtClean="0">
                <a:solidFill>
                  <a:schemeClr val="accent6"/>
                </a:solidFill>
                <a:latin typeface="Arial Rounded MT Bold" pitchFamily="34" charset="0"/>
              </a:rPr>
              <a:t>four</a:t>
            </a:r>
            <a:r>
              <a:rPr lang="en-US" dirty="0" smtClean="0">
                <a:solidFill>
                  <a:schemeClr val="bg1"/>
                </a:solidFill>
                <a:latin typeface="Arial Rounded MT Bold" pitchFamily="34" charset="0"/>
              </a:rPr>
              <a:t>!</a:t>
            </a:r>
          </a:p>
          <a:p>
            <a:pPr marL="341313" lvl="0"/>
            <a:r>
              <a:rPr lang="en-US" dirty="0" smtClean="0">
                <a:solidFill>
                  <a:schemeClr val="bg1"/>
                </a:solidFill>
                <a:latin typeface="Arial Rounded MT Bold" pitchFamily="34" charset="0"/>
              </a:rPr>
              <a:t>The hierarchical network is tested across various parameters:</a:t>
            </a:r>
            <a:endParaRPr lang="en-US" dirty="0">
              <a:solidFill>
                <a:schemeClr val="bg1"/>
              </a:solidFill>
              <a:latin typeface="Arial Rounded MT Bold" pitchFamily="34" charset="0"/>
            </a:endParaRPr>
          </a:p>
        </p:txBody>
      </p:sp>
      <p:sp>
        <p:nvSpPr>
          <p:cNvPr id="12" name="Rounded Rectangle 11"/>
          <p:cNvSpPr/>
          <p:nvPr/>
        </p:nvSpPr>
        <p:spPr>
          <a:xfrm>
            <a:off x="0" y="6215082"/>
            <a:ext cx="8676456" cy="4286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b="1" dirty="0" err="1" smtClean="0"/>
              <a:t>Masquelier</a:t>
            </a:r>
            <a:r>
              <a:rPr lang="en-US" sz="1200" b="1" dirty="0"/>
              <a:t> and Thorpe</a:t>
            </a:r>
            <a:r>
              <a:rPr lang="en-US" sz="1200" b="1" dirty="0" smtClean="0"/>
              <a:t> (2007). </a:t>
            </a:r>
            <a:r>
              <a:rPr lang="en-US" sz="1200" b="1" dirty="0">
                <a:solidFill>
                  <a:schemeClr val="accent6">
                    <a:lumMod val="75000"/>
                  </a:schemeClr>
                </a:solidFill>
              </a:rPr>
              <a:t>Unsupervised learning of visual features through spike timing dependent </a:t>
            </a:r>
            <a:r>
              <a:rPr lang="en-US" sz="1200" b="1" dirty="0" smtClean="0">
                <a:solidFill>
                  <a:schemeClr val="accent6">
                    <a:lumMod val="75000"/>
                  </a:schemeClr>
                </a:solidFill>
              </a:rPr>
              <a:t>plasticity. </a:t>
            </a:r>
            <a:r>
              <a:rPr lang="en-US" sz="1200" b="1" dirty="0" err="1"/>
              <a:t>PLoS</a:t>
            </a:r>
            <a:r>
              <a:rPr lang="en-US" sz="1200" b="1" dirty="0"/>
              <a:t> </a:t>
            </a:r>
            <a:r>
              <a:rPr lang="en-US" sz="1200" b="1" dirty="0" err="1"/>
              <a:t>Comput</a:t>
            </a:r>
            <a:r>
              <a:rPr lang="en-US" sz="1200" b="1" dirty="0"/>
              <a:t> </a:t>
            </a:r>
            <a:r>
              <a:rPr lang="en-US" sz="1200" b="1" dirty="0" err="1"/>
              <a:t>Biol</a:t>
            </a:r>
            <a:endParaRPr lang="en-US" sz="1200" b="1" dirty="0">
              <a:latin typeface="Myriad Apple" pitchFamily="2"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829455544"/>
              </p:ext>
            </p:extLst>
          </p:nvPr>
        </p:nvGraphicFramePr>
        <p:xfrm>
          <a:off x="1366723" y="4515583"/>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Parameter</a:t>
                      </a:r>
                      <a:endParaRPr lang="en-US" dirty="0"/>
                    </a:p>
                  </a:txBody>
                  <a:tcPr/>
                </a:tc>
                <a:tc>
                  <a:txBody>
                    <a:bodyPr/>
                    <a:lstStyle/>
                    <a:p>
                      <a:r>
                        <a:rPr lang="en-US" dirty="0" smtClean="0"/>
                        <a:t>Values</a:t>
                      </a:r>
                      <a:endParaRPr lang="en-US" dirty="0"/>
                    </a:p>
                  </a:txBody>
                  <a:tcPr/>
                </a:tc>
              </a:tr>
              <a:tr h="370840">
                <a:tc>
                  <a:txBody>
                    <a:bodyPr/>
                    <a:lstStyle/>
                    <a:p>
                      <a:r>
                        <a:rPr lang="en-US" dirty="0" smtClean="0"/>
                        <a:t>SRF</a:t>
                      </a:r>
                      <a:endParaRPr lang="en-US" dirty="0"/>
                    </a:p>
                  </a:txBody>
                  <a:tcPr/>
                </a:tc>
                <a:tc>
                  <a:txBody>
                    <a:bodyPr/>
                    <a:lstStyle/>
                    <a:p>
                      <a:r>
                        <a:rPr lang="en-US" dirty="0" smtClean="0"/>
                        <a:t>15, </a:t>
                      </a:r>
                      <a:r>
                        <a:rPr lang="en-US" b="1" dirty="0" smtClean="0"/>
                        <a:t>17</a:t>
                      </a:r>
                      <a:endParaRPr lang="en-US" b="1" dirty="0"/>
                    </a:p>
                  </a:txBody>
                  <a:tcPr/>
                </a:tc>
              </a:tr>
              <a:tr h="370840">
                <a:tc>
                  <a:txBody>
                    <a:bodyPr/>
                    <a:lstStyle/>
                    <a:p>
                      <a:r>
                        <a:rPr lang="en-US" dirty="0" smtClean="0"/>
                        <a:t>Threshold</a:t>
                      </a:r>
                      <a:endParaRPr lang="en-US" dirty="0"/>
                    </a:p>
                  </a:txBody>
                  <a:tcPr/>
                </a:tc>
                <a:tc>
                  <a:txBody>
                    <a:bodyPr/>
                    <a:lstStyle/>
                    <a:p>
                      <a:r>
                        <a:rPr lang="en-US" dirty="0" smtClean="0"/>
                        <a:t>100, 80, 65, </a:t>
                      </a:r>
                      <a:r>
                        <a:rPr lang="en-US" b="1" dirty="0" smtClean="0"/>
                        <a:t>30</a:t>
                      </a:r>
                      <a:r>
                        <a:rPr lang="en-US" dirty="0" smtClean="0"/>
                        <a:t>, 10</a:t>
                      </a:r>
                      <a:endParaRPr lang="en-US" dirty="0"/>
                    </a:p>
                  </a:txBody>
                  <a:tcPr/>
                </a:tc>
              </a:tr>
              <a:tr h="370840">
                <a:tc>
                  <a:txBody>
                    <a:bodyPr/>
                    <a:lstStyle/>
                    <a:p>
                      <a:r>
                        <a:rPr lang="en-US" dirty="0" smtClean="0"/>
                        <a:t>Epochs</a:t>
                      </a:r>
                      <a:endParaRPr lang="en-US" dirty="0"/>
                    </a:p>
                  </a:txBody>
                  <a:tcPr/>
                </a:tc>
                <a:tc>
                  <a:txBody>
                    <a:bodyPr/>
                    <a:lstStyle/>
                    <a:p>
                      <a:r>
                        <a:rPr lang="en-US" dirty="0" smtClean="0"/>
                        <a:t>20, 10, </a:t>
                      </a:r>
                      <a:r>
                        <a:rPr lang="en-US" b="1" dirty="0" smtClean="0"/>
                        <a:t>5</a:t>
                      </a:r>
                      <a:endParaRPr lang="en-US" b="1" dirty="0"/>
                    </a:p>
                  </a:txBody>
                  <a:tcPr/>
                </a:tc>
              </a:tr>
            </a:tbl>
          </a:graphicData>
        </a:graphic>
      </p:graphicFrame>
    </p:spTree>
    <p:extLst>
      <p:ext uri="{BB962C8B-B14F-4D97-AF65-F5344CB8AC3E}">
        <p14:creationId xmlns:p14="http://schemas.microsoft.com/office/powerpoint/2010/main" val="17961980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313199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017324" y="0"/>
            <a:ext cx="3131999"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10" name="TextBox 9"/>
          <p:cNvSpPr txBox="1"/>
          <p:nvPr/>
        </p:nvSpPr>
        <p:spPr>
          <a:xfrm>
            <a:off x="-252536" y="1071546"/>
            <a:ext cx="9001000" cy="369332"/>
          </a:xfrm>
          <a:prstGeom prst="rect">
            <a:avLst/>
          </a:prstGeom>
          <a:noFill/>
        </p:spPr>
        <p:txBody>
          <a:bodyPr wrap="square" rtlCol="0">
            <a:spAutoFit/>
          </a:bodyPr>
          <a:lstStyle/>
          <a:p>
            <a:pPr marL="627063" lvl="0" indent="-285750"/>
            <a:r>
              <a:rPr lang="en-US" dirty="0" smtClean="0">
                <a:solidFill>
                  <a:schemeClr val="bg1"/>
                </a:solidFill>
                <a:latin typeface="Arial Rounded MT Bold" pitchFamily="34" charset="0"/>
              </a:rPr>
              <a:t>A simplified STDP rule:</a:t>
            </a:r>
            <a:endParaRPr lang="en-US" sz="2400" dirty="0">
              <a:solidFill>
                <a:schemeClr val="bg1"/>
              </a:solidFill>
              <a:latin typeface="Arial Rounded MT Bold" pitchFamily="34" charset="0"/>
            </a:endParaRPr>
          </a:p>
        </p:txBody>
      </p:sp>
      <p:sp>
        <p:nvSpPr>
          <p:cNvPr id="6" name="Rectangle 5"/>
          <p:cNvSpPr/>
          <p:nvPr/>
        </p:nvSpPr>
        <p:spPr>
          <a:xfrm>
            <a:off x="6120000" y="0"/>
            <a:ext cx="3131999"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STDP Model</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86756" y="2132856"/>
                <a:ext cx="9001000" cy="1271438"/>
              </a:xfrm>
              <a:prstGeom prst="rect">
                <a:avLst/>
              </a:prstGeom>
              <a:noFill/>
            </p:spPr>
            <p:txBody>
              <a:bodyPr wrap="square" rtlCol="0">
                <a:spAutoFit/>
              </a:bodyPr>
              <a:lstStyle/>
              <a:p>
                <a:pPr marL="627063" lvl="0" indent="-285750"/>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charset="0"/>
                          <a:ea typeface="Cambria Math" charset="0"/>
                          <a:cs typeface="Cambria Math" charset="0"/>
                        </a:rPr>
                        <m:t>∆</m:t>
                      </m:r>
                      <m:sSub>
                        <m:sSubPr>
                          <m:ctrlPr>
                            <a:rPr lang="en-US" sz="240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𝑤</m:t>
                          </m:r>
                        </m:e>
                        <m:sub>
                          <m:r>
                            <a:rPr lang="en-US" sz="2400" b="0" i="1" smtClean="0">
                              <a:solidFill>
                                <a:schemeClr val="bg1"/>
                              </a:solidFill>
                              <a:latin typeface="Cambria Math" charset="0"/>
                              <a:ea typeface="Cambria Math" charset="0"/>
                              <a:cs typeface="Cambria Math" charset="0"/>
                            </a:rPr>
                            <m:t>𝑖𝑗</m:t>
                          </m:r>
                        </m:sub>
                      </m:sSub>
                      <m:r>
                        <a:rPr lang="en-US" sz="2400" b="0" i="1" smtClean="0">
                          <a:solidFill>
                            <a:schemeClr val="bg1"/>
                          </a:solidFill>
                          <a:latin typeface="Cambria Math" charset="0"/>
                          <a:ea typeface="Cambria Math" charset="0"/>
                          <a:cs typeface="Cambria Math" charset="0"/>
                        </a:rPr>
                        <m:t>= </m:t>
                      </m:r>
                      <m:d>
                        <m:dPr>
                          <m:begChr m:val="{"/>
                          <m:endChr m:val=""/>
                          <m:ctrlPr>
                            <a:rPr lang="cs-CZ" sz="2400" b="0" i="1" smtClean="0">
                              <a:solidFill>
                                <a:schemeClr val="bg1"/>
                              </a:solidFill>
                              <a:latin typeface="Cambria Math" charset="0"/>
                              <a:ea typeface="Cambria Math" charset="0"/>
                              <a:cs typeface="Cambria Math" charset="0"/>
                            </a:rPr>
                          </m:ctrlPr>
                        </m:dPr>
                        <m:e>
                          <m:eqArr>
                            <m:eqArrPr>
                              <m:ctrlPr>
                                <a:rPr lang="cs-CZ" sz="2400" b="0" i="1" smtClean="0">
                                  <a:solidFill>
                                    <a:schemeClr val="bg1"/>
                                  </a:solidFill>
                                  <a:latin typeface="Cambria Math" charset="0"/>
                                  <a:ea typeface="Cambria Math" charset="0"/>
                                  <a:cs typeface="Cambria Math" charset="0"/>
                                </a:rPr>
                              </m:ctrlPr>
                            </m:eqArrPr>
                            <m:e>
                              <m:sSup>
                                <m:sSupPr>
                                  <m:ctrlPr>
                                    <a:rPr lang="cs-CZ" sz="2400" b="0" i="1" smtClean="0">
                                      <a:solidFill>
                                        <a:schemeClr val="bg1"/>
                                      </a:solidFill>
                                      <a:latin typeface="Cambria Math" charset="0"/>
                                      <a:ea typeface="Cambria Math" charset="0"/>
                                      <a:cs typeface="Cambria Math" charset="0"/>
                                    </a:rPr>
                                  </m:ctrlPr>
                                </m:sSupPr>
                                <m:e>
                                  <m:r>
                                    <a:rPr lang="en-US" sz="2400" b="0" i="1" smtClean="0">
                                      <a:solidFill>
                                        <a:schemeClr val="bg1"/>
                                      </a:solidFill>
                                      <a:latin typeface="Cambria Math" charset="0"/>
                                      <a:ea typeface="Cambria Math" charset="0"/>
                                      <a:cs typeface="Cambria Math" charset="0"/>
                                    </a:rPr>
                                    <m:t>𝑎</m:t>
                                  </m:r>
                                </m:e>
                                <m:sup>
                                  <m:r>
                                    <a:rPr lang="en-US" sz="2400" b="0" i="1" smtClean="0">
                                      <a:solidFill>
                                        <a:schemeClr val="bg1"/>
                                      </a:solidFill>
                                      <a:latin typeface="Cambria Math" charset="0"/>
                                      <a:ea typeface="Cambria Math" charset="0"/>
                                      <a:cs typeface="Cambria Math" charset="0"/>
                                    </a:rPr>
                                    <m:t>+</m:t>
                                  </m:r>
                                </m:sup>
                              </m:sSup>
                              <m:r>
                                <a:rPr lang="en-US" sz="2400" b="0" i="1" smtClean="0">
                                  <a:solidFill>
                                    <a:schemeClr val="bg1"/>
                                  </a:solidFill>
                                  <a:latin typeface="Cambria Math" charset="0"/>
                                  <a:ea typeface="Cambria Math" charset="0"/>
                                  <a:cs typeface="Cambria Math" charset="0"/>
                                </a:rPr>
                                <m:t>.</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𝑤</m:t>
                                  </m:r>
                                </m:e>
                                <m:sub>
                                  <m:r>
                                    <a:rPr lang="en-US" sz="2400" i="1">
                                      <a:solidFill>
                                        <a:schemeClr val="bg1"/>
                                      </a:solidFill>
                                      <a:latin typeface="Cambria Math" charset="0"/>
                                      <a:ea typeface="Cambria Math" charset="0"/>
                                      <a:cs typeface="Cambria Math" charset="0"/>
                                    </a:rPr>
                                    <m:t>𝑖𝑗</m:t>
                                  </m:r>
                                </m:sub>
                              </m:sSub>
                              <m:r>
                                <a:rPr lang="en-US" sz="2400" b="0" i="1" smtClean="0">
                                  <a:solidFill>
                                    <a:schemeClr val="bg1"/>
                                  </a:solidFill>
                                  <a:latin typeface="Cambria Math" charset="0"/>
                                  <a:ea typeface="Cambria Math" charset="0"/>
                                  <a:cs typeface="Cambria Math" charset="0"/>
                                </a:rPr>
                                <m:t>.</m:t>
                              </m:r>
                              <m:d>
                                <m:dPr>
                                  <m:ctrlPr>
                                    <a:rPr lang="en-US" sz="2400" b="0" i="1" smtClean="0">
                                      <a:solidFill>
                                        <a:schemeClr val="bg1"/>
                                      </a:solidFill>
                                      <a:latin typeface="Cambria Math" charset="0"/>
                                      <a:ea typeface="Cambria Math" charset="0"/>
                                      <a:cs typeface="Cambria Math" charset="0"/>
                                    </a:rPr>
                                  </m:ctrlPr>
                                </m:dPr>
                                <m:e>
                                  <m:r>
                                    <a:rPr lang="en-US" sz="2400" b="0" i="1" smtClean="0">
                                      <a:solidFill>
                                        <a:schemeClr val="bg1"/>
                                      </a:solidFill>
                                      <a:latin typeface="Cambria Math" charset="0"/>
                                      <a:ea typeface="Cambria Math" charset="0"/>
                                      <a:cs typeface="Cambria Math" charset="0"/>
                                    </a:rPr>
                                    <m:t>1−</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𝑤</m:t>
                                      </m:r>
                                    </m:e>
                                    <m:sub>
                                      <m:r>
                                        <a:rPr lang="en-US" sz="2400" i="1">
                                          <a:solidFill>
                                            <a:schemeClr val="bg1"/>
                                          </a:solidFill>
                                          <a:latin typeface="Cambria Math" charset="0"/>
                                          <a:ea typeface="Cambria Math" charset="0"/>
                                          <a:cs typeface="Cambria Math" charset="0"/>
                                        </a:rPr>
                                        <m:t>𝑖𝑗</m:t>
                                      </m:r>
                                    </m:sub>
                                  </m:sSub>
                                </m:e>
                              </m:d>
                              <m:r>
                                <a:rPr lang="en-US" sz="2400" b="0" i="1" smtClean="0">
                                  <a:solidFill>
                                    <a:schemeClr val="bg1"/>
                                  </a:solidFill>
                                  <a:latin typeface="Cambria Math" charset="0"/>
                                  <a:ea typeface="Cambria Math" charset="0"/>
                                  <a:cs typeface="Cambria Math" charset="0"/>
                                </a:rPr>
                                <m:t>    </m:t>
                              </m:r>
                              <m:r>
                                <m:rPr>
                                  <m:nor/>
                                </m:rPr>
                                <a:rPr lang="en-US" sz="2400" b="0" i="0" smtClean="0">
                                  <a:solidFill>
                                    <a:schemeClr val="bg1"/>
                                  </a:solidFill>
                                  <a:latin typeface="Cambria Math" charset="0"/>
                                  <a:ea typeface="Cambria Math" charset="0"/>
                                  <a:cs typeface="Cambria Math" charset="0"/>
                                </a:rPr>
                                <m:t>if</m:t>
                              </m:r>
                              <m:r>
                                <a:rPr lang="en-US" sz="2400" b="0" i="1" smtClean="0">
                                  <a:solidFill>
                                    <a:schemeClr val="bg1"/>
                                  </a:solidFill>
                                  <a:latin typeface="Cambria Math" charset="0"/>
                                  <a:ea typeface="Cambria Math" charset="0"/>
                                  <a:cs typeface="Cambria Math" charset="0"/>
                                </a:rPr>
                                <m:t>     </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𝑡</m:t>
                                  </m:r>
                                </m:e>
                                <m:sub>
                                  <m:r>
                                    <a:rPr lang="en-US" sz="2400" b="0" i="1" smtClean="0">
                                      <a:solidFill>
                                        <a:schemeClr val="bg1"/>
                                      </a:solidFill>
                                      <a:latin typeface="Cambria Math" charset="0"/>
                                      <a:ea typeface="Cambria Math" charset="0"/>
                                      <a:cs typeface="Cambria Math" charset="0"/>
                                    </a:rPr>
                                    <m:t>𝑗</m:t>
                                  </m:r>
                                </m:sub>
                              </m:sSub>
                              <m:r>
                                <a:rPr lang="en-US" sz="2400" b="0" i="1" smtClean="0">
                                  <a:solidFill>
                                    <a:schemeClr val="bg1"/>
                                  </a:solidFill>
                                  <a:latin typeface="Cambria Math" charset="0"/>
                                  <a:ea typeface="Cambria Math" charset="0"/>
                                  <a:cs typeface="Cambria Math" charset="0"/>
                                </a:rPr>
                                <m:t>−</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𝑡</m:t>
                                  </m:r>
                                </m:e>
                                <m:sub>
                                  <m:r>
                                    <a:rPr lang="en-US" sz="2400" b="0" i="1" smtClean="0">
                                      <a:solidFill>
                                        <a:schemeClr val="bg1"/>
                                      </a:solidFill>
                                      <a:latin typeface="Cambria Math" charset="0"/>
                                      <a:ea typeface="Cambria Math" charset="0"/>
                                      <a:cs typeface="Cambria Math" charset="0"/>
                                    </a:rPr>
                                    <m:t>𝑖</m:t>
                                  </m:r>
                                </m:sub>
                              </m:sSub>
                              <m:r>
                                <a:rPr lang="en-US" sz="2400" b="0" i="1" smtClean="0">
                                  <a:solidFill>
                                    <a:schemeClr val="bg1"/>
                                  </a:solidFill>
                                  <a:latin typeface="Cambria Math" charset="0"/>
                                  <a:ea typeface="Cambria Math" charset="0"/>
                                  <a:cs typeface="Cambria Math" charset="0"/>
                                </a:rPr>
                                <m:t>≤0       (</m:t>
                              </m:r>
                              <m:r>
                                <a:rPr lang="en-US" sz="2400" b="0" i="1" smtClean="0">
                                  <a:solidFill>
                                    <a:schemeClr val="bg1"/>
                                  </a:solidFill>
                                  <a:latin typeface="Cambria Math" charset="0"/>
                                  <a:ea typeface="Cambria Math" charset="0"/>
                                  <a:cs typeface="Cambria Math" charset="0"/>
                                </a:rPr>
                                <m:t>𝐿𝑇𝑃</m:t>
                              </m:r>
                              <m:r>
                                <a:rPr lang="en-US" sz="2400" b="0" i="1" smtClean="0">
                                  <a:solidFill>
                                    <a:schemeClr val="bg1"/>
                                  </a:solidFill>
                                  <a:latin typeface="Cambria Math" charset="0"/>
                                  <a:ea typeface="Cambria Math" charset="0"/>
                                  <a:cs typeface="Cambria Math" charset="0"/>
                                </a:rPr>
                                <m:t>)</m:t>
                              </m:r>
                            </m:e>
                            <m:e>
                              <m:sSup>
                                <m:sSupPr>
                                  <m:ctrlPr>
                                    <a:rPr lang="cs-CZ" sz="2400" i="1">
                                      <a:solidFill>
                                        <a:schemeClr val="bg1"/>
                                      </a:solidFill>
                                      <a:latin typeface="Cambria Math" charset="0"/>
                                      <a:ea typeface="Cambria Math" charset="0"/>
                                      <a:cs typeface="Cambria Math" charset="0"/>
                                    </a:rPr>
                                  </m:ctrlPr>
                                </m:sSupPr>
                                <m:e>
                                  <m:r>
                                    <a:rPr lang="en-US" sz="2400" i="1">
                                      <a:solidFill>
                                        <a:schemeClr val="bg1"/>
                                      </a:solidFill>
                                      <a:latin typeface="Cambria Math" charset="0"/>
                                      <a:ea typeface="Cambria Math" charset="0"/>
                                      <a:cs typeface="Cambria Math" charset="0"/>
                                    </a:rPr>
                                    <m:t>𝑎</m:t>
                                  </m:r>
                                </m:e>
                                <m:sup>
                                  <m:r>
                                    <a:rPr lang="en-US" sz="2400" b="0" i="1" smtClean="0">
                                      <a:solidFill>
                                        <a:schemeClr val="bg1"/>
                                      </a:solidFill>
                                      <a:latin typeface="Cambria Math" charset="0"/>
                                      <a:ea typeface="Cambria Math" charset="0"/>
                                      <a:cs typeface="Cambria Math" charset="0"/>
                                    </a:rPr>
                                    <m:t>−</m:t>
                                  </m:r>
                                </m:sup>
                              </m:sSup>
                              <m:r>
                                <a:rPr lang="en-US" sz="2400" i="1">
                                  <a:solidFill>
                                    <a:schemeClr val="bg1"/>
                                  </a:solidFill>
                                  <a:latin typeface="Cambria Math" charset="0"/>
                                  <a:ea typeface="Cambria Math" charset="0"/>
                                  <a:cs typeface="Cambria Math" charset="0"/>
                                </a:rPr>
                                <m:t>.</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𝑤</m:t>
                                  </m:r>
                                </m:e>
                                <m:sub>
                                  <m:r>
                                    <a:rPr lang="en-US" sz="2400" i="1">
                                      <a:solidFill>
                                        <a:schemeClr val="bg1"/>
                                      </a:solidFill>
                                      <a:latin typeface="Cambria Math" charset="0"/>
                                      <a:ea typeface="Cambria Math" charset="0"/>
                                      <a:cs typeface="Cambria Math" charset="0"/>
                                    </a:rPr>
                                    <m:t>𝑖𝑗</m:t>
                                  </m:r>
                                </m:sub>
                              </m:sSub>
                              <m:r>
                                <a:rPr lang="en-US" sz="2400" i="1">
                                  <a:solidFill>
                                    <a:schemeClr val="bg1"/>
                                  </a:solidFill>
                                  <a:latin typeface="Cambria Math" charset="0"/>
                                  <a:ea typeface="Cambria Math" charset="0"/>
                                  <a:cs typeface="Cambria Math" charset="0"/>
                                </a:rPr>
                                <m:t>.</m:t>
                              </m:r>
                              <m:d>
                                <m:dPr>
                                  <m:ctrlPr>
                                    <a:rPr lang="en-US" sz="2400" i="1">
                                      <a:solidFill>
                                        <a:schemeClr val="bg1"/>
                                      </a:solidFill>
                                      <a:latin typeface="Cambria Math" charset="0"/>
                                      <a:ea typeface="Cambria Math" charset="0"/>
                                      <a:cs typeface="Cambria Math" charset="0"/>
                                    </a:rPr>
                                  </m:ctrlPr>
                                </m:dPr>
                                <m:e>
                                  <m:r>
                                    <a:rPr lang="en-US" sz="2400" i="1">
                                      <a:solidFill>
                                        <a:schemeClr val="bg1"/>
                                      </a:solidFill>
                                      <a:latin typeface="Cambria Math" charset="0"/>
                                      <a:ea typeface="Cambria Math" charset="0"/>
                                      <a:cs typeface="Cambria Math" charset="0"/>
                                    </a:rPr>
                                    <m:t>1−</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𝑤</m:t>
                                      </m:r>
                                    </m:e>
                                    <m:sub>
                                      <m:r>
                                        <a:rPr lang="en-US" sz="2400" i="1">
                                          <a:solidFill>
                                            <a:schemeClr val="bg1"/>
                                          </a:solidFill>
                                          <a:latin typeface="Cambria Math" charset="0"/>
                                          <a:ea typeface="Cambria Math" charset="0"/>
                                          <a:cs typeface="Cambria Math" charset="0"/>
                                        </a:rPr>
                                        <m:t>𝑖𝑗</m:t>
                                      </m:r>
                                    </m:sub>
                                  </m:sSub>
                                </m:e>
                              </m:d>
                              <m:r>
                                <a:rPr lang="en-US" sz="2400" i="1">
                                  <a:solidFill>
                                    <a:schemeClr val="bg1"/>
                                  </a:solidFill>
                                  <a:latin typeface="Cambria Math" charset="0"/>
                                  <a:ea typeface="Cambria Math" charset="0"/>
                                  <a:cs typeface="Cambria Math" charset="0"/>
                                </a:rPr>
                                <m:t>    </m:t>
                              </m:r>
                              <m:r>
                                <m:rPr>
                                  <m:nor/>
                                </m:rPr>
                                <a:rPr lang="en-US" sz="2400">
                                  <a:solidFill>
                                    <a:schemeClr val="bg1"/>
                                  </a:solidFill>
                                  <a:latin typeface="Cambria Math" charset="0"/>
                                  <a:ea typeface="Cambria Math" charset="0"/>
                                  <a:cs typeface="Cambria Math" charset="0"/>
                                </a:rPr>
                                <m:t>if</m:t>
                              </m:r>
                              <m:r>
                                <a:rPr lang="en-US" sz="2400" i="1">
                                  <a:solidFill>
                                    <a:schemeClr val="bg1"/>
                                  </a:solidFill>
                                  <a:latin typeface="Cambria Math" charset="0"/>
                                  <a:ea typeface="Cambria Math" charset="0"/>
                                  <a:cs typeface="Cambria Math" charset="0"/>
                                </a:rPr>
                                <m:t>     </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𝑡</m:t>
                                  </m:r>
                                </m:e>
                                <m:sub>
                                  <m:r>
                                    <a:rPr lang="en-US" sz="2400" i="1">
                                      <a:solidFill>
                                        <a:schemeClr val="bg1"/>
                                      </a:solidFill>
                                      <a:latin typeface="Cambria Math" charset="0"/>
                                      <a:ea typeface="Cambria Math" charset="0"/>
                                      <a:cs typeface="Cambria Math" charset="0"/>
                                    </a:rPr>
                                    <m:t>𝑗</m:t>
                                  </m:r>
                                </m:sub>
                              </m:sSub>
                              <m:r>
                                <a:rPr lang="en-US" sz="2400" i="1">
                                  <a:solidFill>
                                    <a:schemeClr val="bg1"/>
                                  </a:solidFill>
                                  <a:latin typeface="Cambria Math" charset="0"/>
                                  <a:ea typeface="Cambria Math" charset="0"/>
                                  <a:cs typeface="Cambria Math" charset="0"/>
                                </a:rPr>
                                <m:t>−</m:t>
                              </m:r>
                              <m:sSub>
                                <m:sSubPr>
                                  <m:ctrlPr>
                                    <a:rPr lang="en-US" sz="2400" i="1">
                                      <a:solidFill>
                                        <a:schemeClr val="bg1"/>
                                      </a:solidFill>
                                      <a:latin typeface="Cambria Math" charset="0"/>
                                      <a:ea typeface="Cambria Math" charset="0"/>
                                      <a:cs typeface="Cambria Math" charset="0"/>
                                    </a:rPr>
                                  </m:ctrlPr>
                                </m:sSubPr>
                                <m:e>
                                  <m:r>
                                    <a:rPr lang="en-US" sz="2400" i="1">
                                      <a:solidFill>
                                        <a:schemeClr val="bg1"/>
                                      </a:solidFill>
                                      <a:latin typeface="Cambria Math" charset="0"/>
                                      <a:ea typeface="Cambria Math" charset="0"/>
                                      <a:cs typeface="Cambria Math" charset="0"/>
                                    </a:rPr>
                                    <m:t>𝑡</m:t>
                                  </m:r>
                                </m:e>
                                <m:sub>
                                  <m:r>
                                    <a:rPr lang="en-US" sz="2400" i="1">
                                      <a:solidFill>
                                        <a:schemeClr val="bg1"/>
                                      </a:solidFill>
                                      <a:latin typeface="Cambria Math" charset="0"/>
                                      <a:ea typeface="Cambria Math" charset="0"/>
                                      <a:cs typeface="Cambria Math" charset="0"/>
                                    </a:rPr>
                                    <m:t>𝑖</m:t>
                                  </m:r>
                                </m:sub>
                              </m:sSub>
                              <m:r>
                                <a:rPr lang="en-US" sz="2400" i="1" smtClean="0">
                                  <a:solidFill>
                                    <a:schemeClr val="bg1"/>
                                  </a:solidFill>
                                  <a:latin typeface="Cambria Math" charset="0"/>
                                  <a:ea typeface="Cambria Math" charset="0"/>
                                  <a:cs typeface="Cambria Math" charset="0"/>
                                </a:rPr>
                                <m:t>&gt;</m:t>
                              </m:r>
                              <m:r>
                                <a:rPr lang="en-US" sz="2400" i="1">
                                  <a:solidFill>
                                    <a:schemeClr val="bg1"/>
                                  </a:solidFill>
                                  <a:latin typeface="Cambria Math" charset="0"/>
                                  <a:ea typeface="Cambria Math" charset="0"/>
                                  <a:cs typeface="Cambria Math" charset="0"/>
                                </a:rPr>
                                <m:t>0       (</m:t>
                              </m:r>
                              <m:r>
                                <a:rPr lang="en-US" sz="2400" i="1">
                                  <a:solidFill>
                                    <a:schemeClr val="bg1"/>
                                  </a:solidFill>
                                  <a:latin typeface="Cambria Math" charset="0"/>
                                  <a:ea typeface="Cambria Math" charset="0"/>
                                  <a:cs typeface="Cambria Math" charset="0"/>
                                </a:rPr>
                                <m:t>𝐿𝑇𝐷</m:t>
                              </m:r>
                              <m:r>
                                <a:rPr lang="en-US" sz="2400" i="1">
                                  <a:solidFill>
                                    <a:schemeClr val="bg1"/>
                                  </a:solidFill>
                                  <a:latin typeface="Cambria Math" charset="0"/>
                                  <a:ea typeface="Cambria Math" charset="0"/>
                                  <a:cs typeface="Cambria Math" charset="0"/>
                                </a:rPr>
                                <m:t>)</m:t>
                              </m:r>
                            </m:e>
                          </m:eqArr>
                        </m:e>
                      </m:d>
                    </m:oMath>
                  </m:oMathPara>
                </a14:m>
                <a:endParaRPr lang="en-US" sz="2400" dirty="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86756" y="2132856"/>
                <a:ext cx="9001000" cy="1271438"/>
              </a:xfrm>
              <a:prstGeom prst="rect">
                <a:avLst/>
              </a:prstGeom>
              <a:blipFill rotWithShape="0">
                <a:blip r:embed="rId2"/>
                <a:stretch>
                  <a:fillRect/>
                </a:stretch>
              </a:blipFill>
            </p:spPr>
            <p:txBody>
              <a:bodyPr/>
              <a:lstStyle/>
              <a:p>
                <a:r>
                  <a:rPr lang="en-US">
                    <a:noFill/>
                  </a:rPr>
                  <a:t> </a:t>
                </a:r>
              </a:p>
            </p:txBody>
          </p:sp>
        </mc:Fallback>
      </mc:AlternateContent>
      <p:sp>
        <p:nvSpPr>
          <p:cNvPr id="11" name="TextBox 10"/>
          <p:cNvSpPr txBox="1"/>
          <p:nvPr/>
        </p:nvSpPr>
        <p:spPr>
          <a:xfrm>
            <a:off x="-252095" y="3911606"/>
            <a:ext cx="9001000" cy="2308324"/>
          </a:xfrm>
          <a:prstGeom prst="rect">
            <a:avLst/>
          </a:prstGeom>
          <a:noFill/>
        </p:spPr>
        <p:txBody>
          <a:bodyPr wrap="square" rtlCol="0">
            <a:spAutoFit/>
          </a:bodyPr>
          <a:lstStyle/>
          <a:p>
            <a:pPr marL="627063" lvl="0" indent="-285750">
              <a:buFont typeface="Arial" charset="0"/>
              <a:buChar char="•"/>
            </a:pPr>
            <a:r>
              <a:rPr lang="en-US" dirty="0">
                <a:solidFill>
                  <a:schemeClr val="bg1"/>
                </a:solidFill>
                <a:latin typeface="Arial Rounded MT Bold" pitchFamily="34" charset="0"/>
              </a:rPr>
              <a:t>With this rule </a:t>
            </a:r>
            <a:r>
              <a:rPr lang="en-US" dirty="0">
                <a:solidFill>
                  <a:schemeClr val="accent6"/>
                </a:solidFill>
                <a:latin typeface="Arial Rounded MT Bold" pitchFamily="34" charset="0"/>
              </a:rPr>
              <a:t>only the order of the spikes matters</a:t>
            </a:r>
            <a:r>
              <a:rPr lang="en-US" dirty="0">
                <a:solidFill>
                  <a:schemeClr val="bg1"/>
                </a:solidFill>
                <a:latin typeface="Arial Rounded MT Bold" pitchFamily="34" charset="0"/>
              </a:rPr>
              <a:t>, not their precise </a:t>
            </a:r>
            <a:r>
              <a:rPr lang="en-US" dirty="0" smtClean="0">
                <a:solidFill>
                  <a:schemeClr val="bg1"/>
                </a:solidFill>
                <a:latin typeface="Arial Rounded MT Bold" pitchFamily="34" charset="0"/>
              </a:rPr>
              <a:t>timings</a:t>
            </a:r>
          </a:p>
          <a:p>
            <a:pPr marL="627063" lvl="0" indent="-285750">
              <a:buFont typeface="Arial" charset="0"/>
              <a:buChar char="•"/>
            </a:pPr>
            <a:endParaRPr lang="en-US" dirty="0" smtClean="0">
              <a:solidFill>
                <a:schemeClr val="bg1"/>
              </a:solidFill>
              <a:latin typeface="Arial Rounded MT Bold" pitchFamily="34" charset="0"/>
            </a:endParaRPr>
          </a:p>
          <a:p>
            <a:pPr marL="627063" lvl="0" indent="-285750">
              <a:buFont typeface="Arial" charset="0"/>
              <a:buChar char="•"/>
            </a:pPr>
            <a:r>
              <a:rPr lang="en-US" dirty="0" smtClean="0">
                <a:solidFill>
                  <a:schemeClr val="bg1"/>
                </a:solidFill>
                <a:latin typeface="Arial Rounded MT Bold" pitchFamily="34" charset="0"/>
              </a:rPr>
              <a:t>As </a:t>
            </a:r>
            <a:r>
              <a:rPr lang="en-US" dirty="0">
                <a:solidFill>
                  <a:schemeClr val="bg1"/>
                </a:solidFill>
                <a:latin typeface="Arial Rounded MT Bold" pitchFamily="34" charset="0"/>
              </a:rPr>
              <a:t>a result the intensity-latency conversion function of S1 cells has no impact, </a:t>
            </a:r>
            <a:r>
              <a:rPr lang="en-US" dirty="0">
                <a:solidFill>
                  <a:schemeClr val="accent6"/>
                </a:solidFill>
                <a:latin typeface="Arial Rounded MT Bold" pitchFamily="34" charset="0"/>
              </a:rPr>
              <a:t>any monotonously decreasing function give the same </a:t>
            </a:r>
            <a:r>
              <a:rPr lang="en-US" dirty="0" smtClean="0">
                <a:solidFill>
                  <a:schemeClr val="accent6"/>
                </a:solidFill>
                <a:latin typeface="Arial Rounded MT Bold" pitchFamily="34" charset="0"/>
              </a:rPr>
              <a:t>results</a:t>
            </a:r>
          </a:p>
          <a:p>
            <a:pPr marL="627063" lvl="0" indent="-285750">
              <a:buFont typeface="Arial" charset="0"/>
              <a:buChar char="•"/>
            </a:pPr>
            <a:endParaRPr lang="en-US" dirty="0" smtClean="0">
              <a:solidFill>
                <a:schemeClr val="bg1"/>
              </a:solidFill>
              <a:latin typeface="Arial Rounded MT Bold" pitchFamily="34" charset="0"/>
            </a:endParaRPr>
          </a:p>
          <a:p>
            <a:pPr marL="627063" lvl="0" indent="-285750">
              <a:buFont typeface="Arial" charset="0"/>
              <a:buChar char="•"/>
            </a:pPr>
            <a:r>
              <a:rPr lang="en-US" dirty="0" smtClean="0">
                <a:solidFill>
                  <a:schemeClr val="bg1"/>
                </a:solidFill>
                <a:latin typeface="Arial Rounded MT Bold" pitchFamily="34" charset="0"/>
              </a:rPr>
              <a:t>a</a:t>
            </a:r>
            <a:r>
              <a:rPr lang="en-US" sz="2000" baseline="30000" dirty="0">
                <a:solidFill>
                  <a:schemeClr val="bg1"/>
                </a:solidFill>
                <a:latin typeface="Arial Rounded MT Bold" pitchFamily="34" charset="0"/>
              </a:rPr>
              <a:t>+</a:t>
            </a:r>
            <a:r>
              <a:rPr lang="en-US" dirty="0">
                <a:solidFill>
                  <a:schemeClr val="bg1"/>
                </a:solidFill>
                <a:latin typeface="Arial Rounded MT Bold" pitchFamily="34" charset="0"/>
              </a:rPr>
              <a:t> and |a</a:t>
            </a:r>
            <a:r>
              <a:rPr lang="en-US" sz="2400" baseline="30000" dirty="0">
                <a:solidFill>
                  <a:schemeClr val="bg1"/>
                </a:solidFill>
                <a:latin typeface="Arial Rounded MT Bold" pitchFamily="34" charset="0"/>
              </a:rPr>
              <a:t>-</a:t>
            </a:r>
            <a:r>
              <a:rPr lang="en-US" dirty="0">
                <a:solidFill>
                  <a:schemeClr val="bg1"/>
                </a:solidFill>
                <a:latin typeface="Arial Rounded MT Bold" pitchFamily="34" charset="0"/>
              </a:rPr>
              <a:t>| </a:t>
            </a:r>
            <a:r>
              <a:rPr lang="en-US" dirty="0" smtClean="0">
                <a:solidFill>
                  <a:schemeClr val="bg1"/>
                </a:solidFill>
                <a:latin typeface="Arial Rounded MT Bold" pitchFamily="34" charset="0"/>
              </a:rPr>
              <a:t>are increased </a:t>
            </a:r>
            <a:r>
              <a:rPr lang="en-US" dirty="0">
                <a:solidFill>
                  <a:schemeClr val="bg1"/>
                </a:solidFill>
                <a:latin typeface="Arial Rounded MT Bold" pitchFamily="34" charset="0"/>
              </a:rPr>
              <a:t>during simulation as STDP learning progresses (multiplying by 2 every 400 postsynaptic spikes)</a:t>
            </a:r>
            <a:endParaRPr lang="en-US" sz="2400" dirty="0">
              <a:solidFill>
                <a:schemeClr val="bg1"/>
              </a:solidFill>
              <a:latin typeface="Arial Rounded MT Bold" pitchFamily="34"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18</a:t>
            </a:fld>
            <a:endParaRPr lang="en-US" dirty="0"/>
          </a:p>
        </p:txBody>
      </p:sp>
      <p:sp>
        <p:nvSpPr>
          <p:cNvPr id="12" name="Footer Placeholder 11"/>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384938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64400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Brain</a:t>
            </a:r>
          </a:p>
        </p:txBody>
      </p:sp>
      <p:sp>
        <p:nvSpPr>
          <p:cNvPr id="6" name="Rectangle 5"/>
          <p:cNvSpPr/>
          <p:nvPr/>
        </p:nvSpPr>
        <p:spPr>
          <a:xfrm>
            <a:off x="4499992" y="0"/>
            <a:ext cx="4752007"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rtl="1"/>
            <a:r>
              <a:rPr lang="en-US" sz="2400" dirty="0" smtClean="0">
                <a:solidFill>
                  <a:schemeClr val="tx1">
                    <a:lumMod val="95000"/>
                    <a:lumOff val="5000"/>
                  </a:schemeClr>
                </a:solidFill>
                <a:latin typeface="Myriad Apple" pitchFamily="2" charset="0"/>
              </a:rPr>
              <a:t>Retina</a:t>
            </a:r>
            <a:endParaRPr lang="en-US" sz="2400" dirty="0">
              <a:solidFill>
                <a:schemeClr val="tx1">
                  <a:lumMod val="95000"/>
                  <a:lumOff val="5000"/>
                </a:schemeClr>
              </a:solidFill>
              <a:latin typeface="Myriad Apple" pitchFamily="2"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3528" y="980728"/>
            <a:ext cx="5400600" cy="3072059"/>
          </a:xfrm>
          <a:prstGeom prst="rect">
            <a:avLst/>
          </a:prstGeom>
        </p:spPr>
      </p:pic>
      <p:pic>
        <p:nvPicPr>
          <p:cNvPr id="4100" name="Picture 4" descr="ttp://www.utdallas.edu/~tres/integ/sen4/8_01.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88024" y="4005064"/>
            <a:ext cx="3779436" cy="2621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 name="Slide Number Placeholder 3"/>
          <p:cNvSpPr>
            <a:spLocks noGrp="1"/>
          </p:cNvSpPr>
          <p:nvPr>
            <p:ph type="sldNum" sz="quarter" idx="12"/>
          </p:nvPr>
        </p:nvSpPr>
        <p:spPr/>
        <p:txBody>
          <a:bodyPr/>
          <a:lstStyle/>
          <a:p>
            <a:fld id="{6B90C5BF-2CED-4358-A890-A3B0884E13FA}" type="slidenum">
              <a:rPr lang="en-US" smtClean="0"/>
              <a:pPr/>
              <a:t>1</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7435964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313199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3017324" y="0"/>
            <a:ext cx="3131999"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Hierarchical Network</a:t>
            </a:r>
            <a:endParaRPr lang="en-US" sz="2400" dirty="0">
              <a:solidFill>
                <a:schemeClr val="tx1">
                  <a:lumMod val="95000"/>
                  <a:lumOff val="5000"/>
                </a:schemeClr>
              </a:solidFill>
              <a:latin typeface="Myriad Apple" pitchFamily="2" charset="0"/>
            </a:endParaRPr>
          </a:p>
        </p:txBody>
      </p:sp>
      <p:sp>
        <p:nvSpPr>
          <p:cNvPr id="6" name="Rectangle 5"/>
          <p:cNvSpPr/>
          <p:nvPr/>
        </p:nvSpPr>
        <p:spPr>
          <a:xfrm>
            <a:off x="6120000" y="0"/>
            <a:ext cx="3131999"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Features</a:t>
            </a:r>
            <a:endParaRPr lang="en-US" sz="2400" dirty="0">
              <a:solidFill>
                <a:schemeClr val="tx1">
                  <a:lumMod val="95000"/>
                  <a:lumOff val="5000"/>
                </a:schemeClr>
              </a:solidFill>
              <a:latin typeface="Myriad Apple" pitchFamily="2"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2983" y="857154"/>
            <a:ext cx="6120680" cy="5738138"/>
          </a:xfrm>
          <a:prstGeom prst="rect">
            <a:avLst/>
          </a:prstGeom>
          <a:ln>
            <a:noFill/>
          </a:ln>
          <a:effectLst>
            <a:softEdge rad="112500"/>
          </a:effectLst>
        </p:spPr>
      </p:pic>
      <p:sp>
        <p:nvSpPr>
          <p:cNvPr id="9" name="Slide Number Placeholder 8"/>
          <p:cNvSpPr>
            <a:spLocks noGrp="1"/>
          </p:cNvSpPr>
          <p:nvPr>
            <p:ph type="sldNum" sz="quarter" idx="12"/>
          </p:nvPr>
        </p:nvSpPr>
        <p:spPr/>
        <p:txBody>
          <a:bodyPr/>
          <a:lstStyle/>
          <a:p>
            <a:fld id="{6B90C5BF-2CED-4358-A890-A3B0884E13FA}" type="slidenum">
              <a:rPr lang="en-US" smtClean="0"/>
              <a:pPr/>
              <a:t>19</a:t>
            </a:fld>
            <a:endParaRPr lang="en-US" dirty="0"/>
          </a:p>
        </p:txBody>
      </p:sp>
      <p:sp>
        <p:nvSpPr>
          <p:cNvPr id="10" name="Footer Placeholder 9"/>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995333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28396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Experiment</a:t>
            </a:r>
          </a:p>
        </p:txBody>
      </p:sp>
      <p:sp>
        <p:nvSpPr>
          <p:cNvPr id="8" name="Rectangle 7"/>
          <p:cNvSpPr/>
          <p:nvPr/>
        </p:nvSpPr>
        <p:spPr>
          <a:xfrm>
            <a:off x="4139952" y="0"/>
            <a:ext cx="5112568"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Model Schema</a:t>
            </a:r>
            <a:endParaRPr lang="en-US" sz="2400" dirty="0">
              <a:solidFill>
                <a:schemeClr val="tx1">
                  <a:lumMod val="95000"/>
                  <a:lumOff val="5000"/>
                </a:schemeClr>
              </a:solidFill>
              <a:latin typeface="Myriad Apple" pitchFamily="2"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576" y="1184888"/>
            <a:ext cx="7774128" cy="4557927"/>
          </a:xfrm>
          <a:prstGeom prst="rect">
            <a:avLst/>
          </a:prstGeom>
          <a:effectLst>
            <a:glow rad="63500">
              <a:schemeClr val="bg1">
                <a:alpha val="8000"/>
              </a:schemeClr>
            </a:glow>
            <a:reflection stA="45000" endPos="0" dist="50800" dir="5400000" sy="-100000" algn="bl" rotWithShape="0"/>
            <a:softEdge rad="0"/>
          </a:effectLst>
        </p:spPr>
      </p:pic>
      <p:sp>
        <p:nvSpPr>
          <p:cNvPr id="6" name="Slide Number Placeholder 5"/>
          <p:cNvSpPr>
            <a:spLocks noGrp="1"/>
          </p:cNvSpPr>
          <p:nvPr>
            <p:ph type="sldNum" sz="quarter" idx="12"/>
          </p:nvPr>
        </p:nvSpPr>
        <p:spPr/>
        <p:txBody>
          <a:bodyPr/>
          <a:lstStyle/>
          <a:p>
            <a:fld id="{6B90C5BF-2CED-4358-A890-A3B0884E13FA}" type="slidenum">
              <a:rPr lang="en-US" smtClean="0"/>
              <a:pPr/>
              <a:t>20</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
        <p:nvSpPr>
          <p:cNvPr id="3" name="Right Brace 2"/>
          <p:cNvSpPr/>
          <p:nvPr/>
        </p:nvSpPr>
        <p:spPr>
          <a:xfrm rot="16200000">
            <a:off x="7740352" y="511278"/>
            <a:ext cx="360040" cy="1944216"/>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1076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5072066" y="-387424"/>
            <a:ext cx="4217936" cy="7560840"/>
            <a:chOff x="5072066" y="-387424"/>
            <a:chExt cx="4217936" cy="7560840"/>
          </a:xfrm>
        </p:grpSpPr>
        <p:sp>
          <p:nvSpPr>
            <p:cNvPr id="21" name="Rectangle 20"/>
            <p:cNvSpPr/>
            <p:nvPr/>
          </p:nvSpPr>
          <p:spPr>
            <a:xfrm>
              <a:off x="5072066" y="-387424"/>
              <a:ext cx="4217936" cy="756084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23" name="Text Box 4"/>
            <p:cNvSpPr txBox="1">
              <a:spLocks noChangeArrowheads="1"/>
            </p:cNvSpPr>
            <p:nvPr/>
          </p:nvSpPr>
          <p:spPr bwMode="auto">
            <a:xfrm>
              <a:off x="5105399" y="1066800"/>
              <a:ext cx="3600173" cy="4108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marL="192088" indent="-192088">
                <a:defRPr sz="2400">
                  <a:solidFill>
                    <a:schemeClr val="tx1"/>
                  </a:solidFill>
                  <a:latin typeface="Arial" charset="0"/>
                  <a:ea typeface="ＭＳ Ｐゴシック" charset="-128"/>
                </a:defRPr>
              </a:lvl1pPr>
              <a:lvl2pPr>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eaLnBrk="0" fontAlgn="base" hangingPunct="0">
                <a:spcBef>
                  <a:spcPct val="0"/>
                </a:spcBef>
                <a:spcAft>
                  <a:spcPct val="0"/>
                </a:spcAft>
                <a:defRPr sz="2400">
                  <a:solidFill>
                    <a:schemeClr val="tx1"/>
                  </a:solidFill>
                  <a:latin typeface="Arial" charset="0"/>
                  <a:ea typeface="ＭＳ Ｐゴシック" charset="-128"/>
                </a:defRPr>
              </a:lvl6pPr>
              <a:lvl7pPr eaLnBrk="0" fontAlgn="base" hangingPunct="0">
                <a:spcBef>
                  <a:spcPct val="0"/>
                </a:spcBef>
                <a:spcAft>
                  <a:spcPct val="0"/>
                </a:spcAft>
                <a:defRPr sz="2400">
                  <a:solidFill>
                    <a:schemeClr val="tx1"/>
                  </a:solidFill>
                  <a:latin typeface="Arial" charset="0"/>
                  <a:ea typeface="ＭＳ Ｐゴシック" charset="-128"/>
                </a:defRPr>
              </a:lvl7pPr>
              <a:lvl8pPr eaLnBrk="0" fontAlgn="base" hangingPunct="0">
                <a:spcBef>
                  <a:spcPct val="0"/>
                </a:spcBef>
                <a:spcAft>
                  <a:spcPct val="0"/>
                </a:spcAft>
                <a:defRPr sz="2400">
                  <a:solidFill>
                    <a:schemeClr val="tx1"/>
                  </a:solidFill>
                  <a:latin typeface="Arial" charset="0"/>
                  <a:ea typeface="ＭＳ Ｐゴシック" charset="-128"/>
                </a:defRPr>
              </a:lvl8pPr>
              <a:lvl9pPr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buFontTx/>
                <a:buChar char="•"/>
              </a:pPr>
              <a:r>
                <a:rPr lang="de-DE" altLang="en-US" sz="1800" dirty="0">
                  <a:solidFill>
                    <a:srgbClr val="3F382A"/>
                  </a:solidFill>
                  <a:latin typeface="Arial Rounded MT Bold" charset="0"/>
                  <a:ea typeface="Arial Rounded MT Bold" charset="0"/>
                  <a:cs typeface="Arial Rounded MT Bold" charset="0"/>
                </a:rPr>
                <a:t>Also </a:t>
              </a:r>
              <a:r>
                <a:rPr lang="de-DE" altLang="en-US" sz="1800" dirty="0" err="1">
                  <a:solidFill>
                    <a:srgbClr val="3F382A"/>
                  </a:solidFill>
                  <a:latin typeface="Arial Rounded MT Bold" charset="0"/>
                  <a:ea typeface="Arial Rounded MT Bold" charset="0"/>
                  <a:cs typeface="Arial Rounded MT Bold" charset="0"/>
                </a:rPr>
                <a:t>known</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as</a:t>
              </a:r>
              <a:r>
                <a:rPr lang="de-DE" altLang="en-US" sz="1800" dirty="0">
                  <a:solidFill>
                    <a:srgbClr val="3F382A"/>
                  </a:solidFill>
                  <a:latin typeface="Arial Rounded MT Bold" charset="0"/>
                  <a:ea typeface="Arial Rounded MT Bold" charset="0"/>
                  <a:cs typeface="Arial Rounded MT Bold" charset="0"/>
                </a:rPr>
                <a:t> </a:t>
              </a:r>
              <a:r>
                <a:rPr lang="de-DE" altLang="en-US" sz="1800" i="1" dirty="0">
                  <a:solidFill>
                    <a:srgbClr val="3F382A"/>
                  </a:solidFill>
                  <a:latin typeface="Arial Rounded MT Bold" charset="0"/>
                  <a:ea typeface="Arial Rounded MT Bold" charset="0"/>
                  <a:cs typeface="Arial Rounded MT Bold" charset="0"/>
                </a:rPr>
                <a:t>Echo State Networks</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and</a:t>
              </a:r>
              <a:r>
                <a:rPr lang="de-DE" altLang="en-US" sz="1800" dirty="0">
                  <a:solidFill>
                    <a:srgbClr val="3F382A"/>
                  </a:solidFill>
                  <a:latin typeface="Arial Rounded MT Bold" charset="0"/>
                  <a:ea typeface="Arial Rounded MT Bold" charset="0"/>
                  <a:cs typeface="Arial Rounded MT Bold" charset="0"/>
                </a:rPr>
                <a:t> </a:t>
              </a:r>
              <a:r>
                <a:rPr lang="de-DE" altLang="en-US" sz="1800" i="1" dirty="0">
                  <a:solidFill>
                    <a:srgbClr val="3F382A"/>
                  </a:solidFill>
                  <a:latin typeface="Arial Rounded MT Bold" charset="0"/>
                  <a:ea typeface="Arial Rounded MT Bold" charset="0"/>
                  <a:cs typeface="Arial Rounded MT Bold" charset="0"/>
                </a:rPr>
                <a:t>Liquid State Machines</a:t>
              </a:r>
              <a:endParaRPr lang="de-DE" altLang="en-US" sz="1800" i="1" dirty="0">
                <a:latin typeface="Arial Rounded MT Bold" charset="0"/>
                <a:ea typeface="Arial Rounded MT Bold" charset="0"/>
                <a:cs typeface="Arial Rounded MT Bold" charset="0"/>
              </a:endParaRPr>
            </a:p>
            <a:p>
              <a:pPr>
                <a:spcBef>
                  <a:spcPct val="50000"/>
                </a:spcBef>
                <a:buFontTx/>
                <a:buChar char="•"/>
              </a:pPr>
              <a:r>
                <a:rPr lang="de-DE" altLang="en-US" sz="1800" dirty="0" err="1">
                  <a:solidFill>
                    <a:srgbClr val="3F382A"/>
                  </a:solidFill>
                  <a:latin typeface="Arial Rounded MT Bold" charset="0"/>
                  <a:ea typeface="Arial Rounded MT Bold" charset="0"/>
                  <a:cs typeface="Arial Rounded MT Bold" charset="0"/>
                </a:rPr>
                <a:t>Discovered</a:t>
              </a:r>
              <a:r>
                <a:rPr lang="de-DE" altLang="en-US" sz="1800" dirty="0">
                  <a:solidFill>
                    <a:srgbClr val="3F382A"/>
                  </a:solidFill>
                  <a:latin typeface="Arial Rounded MT Bold" charset="0"/>
                  <a:ea typeface="Arial Rounded MT Bold" charset="0"/>
                  <a:cs typeface="Arial Rounded MT Bold" charset="0"/>
                </a:rPr>
                <a:t> in 2000, </a:t>
              </a:r>
              <a:r>
                <a:rPr lang="de-DE" altLang="en-US" sz="1800" dirty="0" err="1">
                  <a:solidFill>
                    <a:srgbClr val="3F382A"/>
                  </a:solidFill>
                  <a:latin typeface="Arial Rounded MT Bold" charset="0"/>
                  <a:ea typeface="Arial Rounded MT Bold" charset="0"/>
                  <a:cs typeface="Arial Rounded MT Bold" charset="0"/>
                </a:rPr>
                <a:t>now</a:t>
              </a:r>
              <a:r>
                <a:rPr lang="de-DE" altLang="en-US" sz="1800" dirty="0">
                  <a:solidFill>
                    <a:srgbClr val="3F382A"/>
                  </a:solidFill>
                  <a:latin typeface="Arial Rounded MT Bold" charset="0"/>
                  <a:ea typeface="Arial Rounded MT Bold" charset="0"/>
                  <a:cs typeface="Arial Rounded MT Bold" charset="0"/>
                </a:rPr>
                <a:t> an </a:t>
              </a:r>
              <a:r>
                <a:rPr lang="de-DE" altLang="en-US" sz="1800" dirty="0" err="1">
                  <a:solidFill>
                    <a:srgbClr val="3F382A"/>
                  </a:solidFill>
                  <a:latin typeface="Arial Rounded MT Bold" charset="0"/>
                  <a:ea typeface="Arial Rounded MT Bold" charset="0"/>
                  <a:cs typeface="Arial Rounded MT Bold" charset="0"/>
                </a:rPr>
                <a:t>established</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paradigm</a:t>
              </a:r>
              <a:r>
                <a:rPr lang="de-DE" altLang="en-US" sz="1800" dirty="0">
                  <a:solidFill>
                    <a:srgbClr val="3F382A"/>
                  </a:solidFill>
                  <a:latin typeface="Arial Rounded MT Bold" charset="0"/>
                  <a:ea typeface="Arial Rounded MT Bold" charset="0"/>
                  <a:cs typeface="Arial Rounded MT Bold" charset="0"/>
                </a:rPr>
                <a:t> in </a:t>
              </a:r>
              <a:r>
                <a:rPr lang="de-DE" altLang="en-US" sz="1800" dirty="0" err="1">
                  <a:solidFill>
                    <a:srgbClr val="3F382A"/>
                  </a:solidFill>
                  <a:latin typeface="Arial Rounded MT Bold" charset="0"/>
                  <a:ea typeface="Arial Rounded MT Bold" charset="0"/>
                  <a:cs typeface="Arial Rounded MT Bold" charset="0"/>
                </a:rPr>
                <a:t>computational</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neuroscience</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and</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machine</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learning</a:t>
              </a:r>
              <a:endParaRPr lang="de-DE" altLang="en-US" sz="1800" dirty="0">
                <a:solidFill>
                  <a:srgbClr val="3F382A"/>
                </a:solidFill>
                <a:latin typeface="Arial Rounded MT Bold" charset="0"/>
                <a:ea typeface="Arial Rounded MT Bold" charset="0"/>
                <a:cs typeface="Arial Rounded MT Bold" charset="0"/>
              </a:endParaRPr>
            </a:p>
            <a:p>
              <a:pPr>
                <a:spcBef>
                  <a:spcPct val="50000"/>
                </a:spcBef>
                <a:buFontTx/>
                <a:buChar char="•"/>
              </a:pPr>
              <a:r>
                <a:rPr lang="de-DE" altLang="en-US" sz="1800" dirty="0">
                  <a:solidFill>
                    <a:srgbClr val="3F382A"/>
                  </a:solidFill>
                  <a:latin typeface="Arial Rounded MT Bold" charset="0"/>
                  <a:ea typeface="Arial Rounded MT Bold" charset="0"/>
                  <a:cs typeface="Arial Rounded MT Bold" charset="0"/>
                </a:rPr>
                <a:t>RC </a:t>
              </a:r>
              <a:r>
                <a:rPr lang="de-DE" altLang="en-US" sz="1800" dirty="0" err="1">
                  <a:solidFill>
                    <a:srgbClr val="3F382A"/>
                  </a:solidFill>
                  <a:latin typeface="Arial Rounded MT Bold" charset="0"/>
                  <a:ea typeface="Arial Rounded MT Bold" charset="0"/>
                  <a:cs typeface="Arial Rounded MT Bold" charset="0"/>
                </a:rPr>
                <a:t>makes</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for</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the</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first</a:t>
              </a:r>
              <a:r>
                <a:rPr lang="de-DE" altLang="en-US" sz="1800" dirty="0">
                  <a:solidFill>
                    <a:srgbClr val="3F382A"/>
                  </a:solidFill>
                  <a:latin typeface="Arial Rounded MT Bold" charset="0"/>
                  <a:ea typeface="Arial Rounded MT Bold" charset="0"/>
                  <a:cs typeface="Arial Rounded MT Bold" charset="0"/>
                </a:rPr>
                <a:t> time, </a:t>
              </a:r>
              <a:r>
                <a:rPr lang="de-DE" altLang="en-US" sz="1800" dirty="0" err="1">
                  <a:solidFill>
                    <a:srgbClr val="3F382A"/>
                  </a:solidFill>
                  <a:latin typeface="Arial Rounded MT Bold" charset="0"/>
                  <a:ea typeface="Arial Rounded MT Bold" charset="0"/>
                  <a:cs typeface="Arial Rounded MT Bold" charset="0"/>
                </a:rPr>
                <a:t>training</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of</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recurrent</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neural</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networks</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practically</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feasible</a:t>
              </a:r>
              <a:r>
                <a:rPr lang="de-DE" altLang="en-US" sz="1800" dirty="0">
                  <a:solidFill>
                    <a:srgbClr val="3F382A"/>
                  </a:solidFill>
                  <a:latin typeface="Arial Rounded MT Bold" charset="0"/>
                  <a:ea typeface="Arial Rounded MT Bold" charset="0"/>
                  <a:cs typeface="Arial Rounded MT Bold" charset="0"/>
                </a:rPr>
                <a:t>: a </a:t>
              </a:r>
              <a:r>
                <a:rPr lang="de-DE" altLang="en-US" sz="1800" dirty="0" err="1">
                  <a:solidFill>
                    <a:srgbClr val="3F382A"/>
                  </a:solidFill>
                  <a:latin typeface="Arial Rounded MT Bold" charset="0"/>
                  <a:ea typeface="Arial Rounded MT Bold" charset="0"/>
                  <a:cs typeface="Arial Rounded MT Bold" charset="0"/>
                </a:rPr>
                <a:t>major</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enabling</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technology</a:t>
              </a:r>
              <a:endParaRPr lang="de-DE" altLang="en-US" sz="1800" dirty="0">
                <a:solidFill>
                  <a:srgbClr val="3F382A"/>
                </a:solidFill>
                <a:latin typeface="Arial Rounded MT Bold" charset="0"/>
                <a:ea typeface="Arial Rounded MT Bold" charset="0"/>
                <a:cs typeface="Arial Rounded MT Bold" charset="0"/>
              </a:endParaRPr>
            </a:p>
            <a:p>
              <a:pPr>
                <a:spcBef>
                  <a:spcPct val="50000"/>
                </a:spcBef>
                <a:buFontTx/>
                <a:buChar char="•"/>
              </a:pPr>
              <a:r>
                <a:rPr lang="de-DE" altLang="en-US" sz="1800" dirty="0">
                  <a:solidFill>
                    <a:srgbClr val="3F382A"/>
                  </a:solidFill>
                  <a:latin typeface="Arial Rounded MT Bold" charset="0"/>
                  <a:ea typeface="Arial Rounded MT Bold" charset="0"/>
                  <a:cs typeface="Arial Rounded MT Bold" charset="0"/>
                </a:rPr>
                <a:t>RC </a:t>
              </a:r>
              <a:r>
                <a:rPr lang="de-DE" altLang="en-US" sz="1800" dirty="0" err="1">
                  <a:solidFill>
                    <a:srgbClr val="3F382A"/>
                  </a:solidFill>
                  <a:latin typeface="Arial Rounded MT Bold" charset="0"/>
                  <a:ea typeface="Arial Rounded MT Bold" charset="0"/>
                  <a:cs typeface="Arial Rounded MT Bold" charset="0"/>
                </a:rPr>
                <a:t>is</a:t>
              </a:r>
              <a:r>
                <a:rPr lang="de-DE" altLang="en-US" sz="1800" dirty="0">
                  <a:solidFill>
                    <a:srgbClr val="3F382A"/>
                  </a:solidFill>
                  <a:latin typeface="Arial Rounded MT Bold" charset="0"/>
                  <a:ea typeface="Arial Rounded MT Bold" charset="0"/>
                  <a:cs typeface="Arial Rounded MT Bold" charset="0"/>
                </a:rPr>
                <a:t> </a:t>
              </a:r>
              <a:r>
                <a:rPr lang="de-DE" altLang="en-US" sz="1800" dirty="0" err="1">
                  <a:solidFill>
                    <a:srgbClr val="3F382A"/>
                  </a:solidFill>
                  <a:latin typeface="Arial Rounded MT Bold" charset="0"/>
                  <a:ea typeface="Arial Rounded MT Bold" charset="0"/>
                  <a:cs typeface="Arial Rounded MT Bold" charset="0"/>
                </a:rPr>
                <a:t>biologically</a:t>
              </a:r>
              <a:r>
                <a:rPr lang="de-DE" altLang="en-US" sz="1800" dirty="0">
                  <a:solidFill>
                    <a:srgbClr val="3F382A"/>
                  </a:solidFill>
                  <a:latin typeface="Arial Rounded MT Bold" charset="0"/>
                  <a:ea typeface="Arial Rounded MT Bold" charset="0"/>
                  <a:cs typeface="Arial Rounded MT Bold" charset="0"/>
                </a:rPr>
                <a:t> </a:t>
              </a:r>
              <a:r>
                <a:rPr lang="de-DE" altLang="en-US" sz="1800" dirty="0" smtClean="0">
                  <a:solidFill>
                    <a:srgbClr val="3F382A"/>
                  </a:solidFill>
                  <a:latin typeface="Arial Rounded MT Bold" charset="0"/>
                  <a:ea typeface="Arial Rounded MT Bold" charset="0"/>
                  <a:cs typeface="Arial Rounded MT Bold" charset="0"/>
                </a:rPr>
                <a:t>plausible</a:t>
              </a:r>
              <a:endParaRPr lang="de-DE" altLang="en-US" sz="1800" dirty="0">
                <a:solidFill>
                  <a:srgbClr val="3F382A"/>
                </a:solidFill>
                <a:latin typeface="Arial Rounded MT Bold" charset="0"/>
                <a:ea typeface="Arial Rounded MT Bold" charset="0"/>
                <a:cs typeface="Arial Rounded MT Bold" charset="0"/>
              </a:endParaRPr>
            </a:p>
          </p:txBody>
        </p:sp>
      </p:grpSp>
      <p:sp>
        <p:nvSpPr>
          <p:cNvPr id="18" name="Rounded Rectangle 17"/>
          <p:cNvSpPr/>
          <p:nvPr/>
        </p:nvSpPr>
        <p:spPr>
          <a:xfrm>
            <a:off x="357143" y="3895706"/>
            <a:ext cx="3528392" cy="2537280"/>
          </a:xfrm>
          <a:prstGeom prst="roundRect">
            <a:avLst/>
          </a:prstGeom>
          <a:ln>
            <a:solidFill>
              <a:schemeClr val="bg1">
                <a:lumMod val="65000"/>
              </a:schemeClr>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Reservoir Computing</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Basic Paradigm</a:t>
            </a:r>
            <a:endParaRPr lang="en-US" sz="2400" dirty="0">
              <a:solidFill>
                <a:schemeClr val="tx1">
                  <a:lumMod val="95000"/>
                  <a:lumOff val="5000"/>
                </a:schemeClr>
              </a:solidFill>
              <a:latin typeface="Myriad Apple" pitchFamily="2" charset="0"/>
            </a:endParaRPr>
          </a:p>
        </p:txBody>
      </p:sp>
      <p:pic>
        <p:nvPicPr>
          <p:cNvPr id="6" name="Picture 5"/>
          <p:cNvPicPr>
            <a:picLocks noChangeAspect="1"/>
          </p:cNvPicPr>
          <p:nvPr/>
        </p:nvPicPr>
        <p:blipFill>
          <a:blip r:embed="rId2"/>
          <a:stretch>
            <a:fillRect/>
          </a:stretch>
        </p:blipFill>
        <p:spPr>
          <a:xfrm>
            <a:off x="334324" y="893242"/>
            <a:ext cx="4597992" cy="2808312"/>
          </a:xfrm>
          <a:prstGeom prst="rect">
            <a:avLst/>
          </a:prstGeom>
        </p:spPr>
      </p:pic>
      <p:sp>
        <p:nvSpPr>
          <p:cNvPr id="17" name="TextBox 16"/>
          <p:cNvSpPr txBox="1"/>
          <p:nvPr/>
        </p:nvSpPr>
        <p:spPr>
          <a:xfrm>
            <a:off x="357143" y="4724067"/>
            <a:ext cx="3733620" cy="1477328"/>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marL="403225" lvl="0" indent="-219075">
              <a:buFont typeface="Arial" charset="0"/>
              <a:buChar char="•"/>
            </a:pPr>
            <a:r>
              <a:rPr lang="en-US" dirty="0" smtClean="0">
                <a:solidFill>
                  <a:schemeClr val="bg1"/>
                </a:solidFill>
                <a:latin typeface="Arial Rounded MT Bold" pitchFamily="34" charset="0"/>
              </a:rPr>
              <a:t>Use </a:t>
            </a:r>
            <a:r>
              <a:rPr lang="en-US" dirty="0">
                <a:solidFill>
                  <a:schemeClr val="bg1"/>
                </a:solidFill>
                <a:latin typeface="Arial Rounded MT Bold" pitchFamily="34" charset="0"/>
              </a:rPr>
              <a:t>large, fixed, random recurrent network as excitable </a:t>
            </a:r>
            <a:r>
              <a:rPr lang="en-US" dirty="0" smtClean="0">
                <a:solidFill>
                  <a:schemeClr val="bg1"/>
                </a:solidFill>
                <a:latin typeface="Arial Rounded MT Bold" pitchFamily="34" charset="0"/>
              </a:rPr>
              <a:t>medium</a:t>
            </a:r>
          </a:p>
          <a:p>
            <a:pPr marL="403225" lvl="0" indent="-219075">
              <a:buFont typeface="Arial" charset="0"/>
              <a:buChar char="•"/>
            </a:pPr>
            <a:r>
              <a:rPr lang="en-US" dirty="0" smtClean="0">
                <a:solidFill>
                  <a:schemeClr val="bg1"/>
                </a:solidFill>
                <a:latin typeface="Arial Rounded MT Bold" pitchFamily="34" charset="0"/>
              </a:rPr>
              <a:t>Excite </a:t>
            </a:r>
            <a:r>
              <a:rPr lang="en-US" dirty="0">
                <a:solidFill>
                  <a:schemeClr val="bg1"/>
                </a:solidFill>
                <a:latin typeface="Arial Rounded MT Bold" pitchFamily="34" charset="0"/>
              </a:rPr>
              <a:t>by input </a:t>
            </a:r>
            <a:r>
              <a:rPr lang="en-US" dirty="0" smtClean="0">
                <a:solidFill>
                  <a:schemeClr val="bg1"/>
                </a:solidFill>
                <a:latin typeface="Arial Rounded MT Bold" pitchFamily="34" charset="0"/>
              </a:rPr>
              <a:t>signal</a:t>
            </a:r>
          </a:p>
          <a:p>
            <a:pPr marL="403225" lvl="0" indent="-219075">
              <a:buFont typeface="Arial" charset="0"/>
              <a:buChar char="•"/>
            </a:pPr>
            <a:r>
              <a:rPr lang="en-US" dirty="0" smtClean="0">
                <a:solidFill>
                  <a:schemeClr val="bg1"/>
                </a:solidFill>
                <a:latin typeface="Arial Rounded MT Bold" pitchFamily="34" charset="0"/>
              </a:rPr>
              <a:t>Read </a:t>
            </a:r>
            <a:r>
              <a:rPr lang="en-US" dirty="0">
                <a:solidFill>
                  <a:schemeClr val="bg1"/>
                </a:solidFill>
                <a:latin typeface="Arial Rounded MT Bold" pitchFamily="34" charset="0"/>
              </a:rPr>
              <a:t>out desired </a:t>
            </a:r>
            <a:r>
              <a:rPr lang="en-US" dirty="0" smtClean="0">
                <a:solidFill>
                  <a:schemeClr val="bg1"/>
                </a:solidFill>
                <a:latin typeface="Arial Rounded MT Bold" pitchFamily="34" charset="0"/>
              </a:rPr>
              <a:t>output</a:t>
            </a:r>
            <a:endParaRPr lang="en-US" sz="2400" dirty="0">
              <a:solidFill>
                <a:schemeClr val="bg1"/>
              </a:solidFill>
              <a:latin typeface="Arial Rounded MT Bold" pitchFamily="34" charset="0"/>
            </a:endParaRPr>
          </a:p>
        </p:txBody>
      </p:sp>
      <p:sp>
        <p:nvSpPr>
          <p:cNvPr id="19" name="Round Same Side Corner Rectangle 18"/>
          <p:cNvSpPr/>
          <p:nvPr/>
        </p:nvSpPr>
        <p:spPr>
          <a:xfrm>
            <a:off x="368938" y="3895706"/>
            <a:ext cx="3516597" cy="576064"/>
          </a:xfrm>
          <a:prstGeom prst="round2SameRect">
            <a:avLst/>
          </a:prstGeom>
          <a:ln>
            <a:solidFill>
              <a:schemeClr val="bg1">
                <a:lumMod val="6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p:cNvSpPr txBox="1"/>
          <p:nvPr/>
        </p:nvSpPr>
        <p:spPr>
          <a:xfrm>
            <a:off x="609171" y="3958844"/>
            <a:ext cx="3024336" cy="46166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marL="403225" marR="0" lvl="0" indent="-219075" defTabSz="914400" eaLnBrk="1" fontAlgn="auto" latinLnBrk="0" hangingPunct="1">
              <a:lnSpc>
                <a:spcPct val="100000"/>
              </a:lnSpc>
              <a:spcBef>
                <a:spcPts val="0"/>
              </a:spcBef>
              <a:spcAft>
                <a:spcPts val="0"/>
              </a:spcAft>
              <a:buClrTx/>
              <a:buSzTx/>
              <a:buFont typeface="Arial" charset="0"/>
              <a:buNone/>
              <a:tabLst/>
              <a:defRPr/>
            </a:pPr>
            <a:r>
              <a:rPr lang="en-US" sz="2400" smtClean="0">
                <a:solidFill>
                  <a:schemeClr val="bg1"/>
                </a:solidFill>
                <a:latin typeface="Arial Rounded MT Bold" pitchFamily="34" charset="0"/>
              </a:rPr>
              <a:t>Principles of RC</a:t>
            </a:r>
            <a:endParaRPr lang="en-US" sz="2400" dirty="0">
              <a:solidFill>
                <a:schemeClr val="bg1"/>
              </a:solidFill>
              <a:latin typeface="Arial Rounded MT Bold" pitchFamily="34" charset="0"/>
            </a:endParaRPr>
          </a:p>
        </p:txBody>
      </p:sp>
      <p:sp>
        <p:nvSpPr>
          <p:cNvPr id="4" name="Slide Number Placeholder 3"/>
          <p:cNvSpPr>
            <a:spLocks noGrp="1"/>
          </p:cNvSpPr>
          <p:nvPr>
            <p:ph type="sldNum" sz="quarter" idx="12"/>
          </p:nvPr>
        </p:nvSpPr>
        <p:spPr/>
        <p:txBody>
          <a:bodyPr/>
          <a:lstStyle/>
          <a:p>
            <a:fld id="{6B90C5BF-2CED-4358-A890-A3B0884E13FA}" type="slidenum">
              <a:rPr lang="en-US" smtClean="0"/>
              <a:pPr/>
              <a:t>21</a:t>
            </a:fld>
            <a:endParaRPr lang="en-US" dirty="0"/>
          </a:p>
        </p:txBody>
      </p:sp>
      <p:sp>
        <p:nvSpPr>
          <p:cNvPr id="5" name="Footer Placeholder 4"/>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6354047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17289" y="3981169"/>
            <a:ext cx="4153864" cy="2816941"/>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Reservoir Computing</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Liquid State Machine</a:t>
            </a:r>
            <a:endParaRPr lang="en-US" sz="2400" dirty="0">
              <a:solidFill>
                <a:schemeClr val="tx1">
                  <a:lumMod val="95000"/>
                  <a:lumOff val="5000"/>
                </a:schemeClr>
              </a:solidFill>
              <a:latin typeface="Myriad Apple" pitchFamily="2" charset="0"/>
            </a:endParaRPr>
          </a:p>
        </p:txBody>
      </p:sp>
      <p:sp>
        <p:nvSpPr>
          <p:cNvPr id="17" name="TextBox 16"/>
          <p:cNvSpPr txBox="1"/>
          <p:nvPr/>
        </p:nvSpPr>
        <p:spPr>
          <a:xfrm>
            <a:off x="251520" y="908720"/>
            <a:ext cx="8496944" cy="3078792"/>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nSpc>
                <a:spcPct val="107000"/>
              </a:lnSpc>
              <a:spcBef>
                <a:spcPts val="800"/>
              </a:spcBef>
              <a:buSzPct val="70000"/>
              <a:buFont typeface="Verdana" charset="0"/>
              <a:buChar char="•"/>
            </a:pPr>
            <a:r>
              <a:rPr lang="en-GB" altLang="en-US" dirty="0">
                <a:solidFill>
                  <a:schemeClr val="accent6"/>
                </a:solidFill>
                <a:latin typeface="Arial Rounded MT Bold" charset="0"/>
                <a:ea typeface="Arial Rounded MT Bold" charset="0"/>
                <a:cs typeface="Arial Rounded MT Bold" charset="0"/>
              </a:rPr>
              <a:t>Recurrent structures without the training</a:t>
            </a:r>
            <a:r>
              <a:rPr lang="en-GB" altLang="en-US" dirty="0">
                <a:latin typeface="Arial Rounded MT Bold" charset="0"/>
                <a:ea typeface="Arial Rounded MT Bold" charset="0"/>
                <a:cs typeface="Arial Rounded MT Bold" charset="0"/>
              </a:rPr>
              <a:t>: Reservoir Computing</a:t>
            </a:r>
          </a:p>
          <a:p>
            <a:pPr lvl="1">
              <a:lnSpc>
                <a:spcPct val="107000"/>
              </a:lnSpc>
              <a:spcBef>
                <a:spcPts val="800"/>
              </a:spcBef>
              <a:buSzPct val="70000"/>
              <a:buFont typeface="Verdana" charset="0"/>
              <a:buChar char="•"/>
            </a:pPr>
            <a:r>
              <a:rPr lang="en-GB" altLang="en-US" dirty="0">
                <a:latin typeface="Arial Rounded MT Bold" charset="0"/>
                <a:ea typeface="Arial Rounded MT Bold" charset="0"/>
                <a:cs typeface="Arial Rounded MT Bold" charset="0"/>
              </a:rPr>
              <a:t>Jaeger (2001): Echo State Networks (engineering)</a:t>
            </a:r>
          </a:p>
          <a:p>
            <a:pPr lvl="1">
              <a:lnSpc>
                <a:spcPct val="107000"/>
              </a:lnSpc>
              <a:spcBef>
                <a:spcPts val="800"/>
              </a:spcBef>
              <a:buSzPct val="70000"/>
              <a:buFont typeface="Verdana" charset="0"/>
              <a:buChar char="•"/>
            </a:pPr>
            <a:r>
              <a:rPr lang="en-GB" altLang="en-US" dirty="0" err="1">
                <a:latin typeface="Arial Rounded MT Bold" charset="0"/>
                <a:ea typeface="Arial Rounded MT Bold" charset="0"/>
                <a:cs typeface="Arial Rounded MT Bold" charset="0"/>
              </a:rPr>
              <a:t>Maass</a:t>
            </a:r>
            <a:r>
              <a:rPr lang="en-GB" altLang="en-US" dirty="0">
                <a:latin typeface="Arial Rounded MT Bold" charset="0"/>
                <a:ea typeface="Arial Rounded MT Bold" charset="0"/>
                <a:cs typeface="Arial Rounded MT Bold" charset="0"/>
              </a:rPr>
              <a:t> (2002): Liquid State Machines (neuroscience)</a:t>
            </a:r>
          </a:p>
          <a:p>
            <a:pPr lvl="1">
              <a:lnSpc>
                <a:spcPct val="107000"/>
              </a:lnSpc>
              <a:spcBef>
                <a:spcPts val="800"/>
              </a:spcBef>
              <a:buSzPct val="70000"/>
              <a:buFont typeface="Verdana" charset="0"/>
              <a:buChar char="•"/>
            </a:pPr>
            <a:r>
              <a:rPr lang="en-GB" altLang="en-US" dirty="0" err="1">
                <a:latin typeface="Arial Rounded MT Bold" charset="0"/>
                <a:ea typeface="Arial Rounded MT Bold" charset="0"/>
                <a:cs typeface="Arial Rounded MT Bold" charset="0"/>
              </a:rPr>
              <a:t>Steil</a:t>
            </a:r>
            <a:r>
              <a:rPr lang="en-GB" altLang="en-US" dirty="0">
                <a:latin typeface="Arial Rounded MT Bold" charset="0"/>
                <a:ea typeface="Arial Rounded MT Bold" charset="0"/>
                <a:cs typeface="Arial Rounded MT Bold" charset="0"/>
              </a:rPr>
              <a:t> (2003): weight dynamics of </a:t>
            </a:r>
            <a:r>
              <a:rPr lang="en-GB" altLang="en-US" dirty="0" err="1">
                <a:latin typeface="Arial Rounded MT Bold" charset="0"/>
                <a:ea typeface="Arial Rounded MT Bold" charset="0"/>
                <a:cs typeface="Arial Rounded MT Bold" charset="0"/>
              </a:rPr>
              <a:t>Atiya-Parlos</a:t>
            </a:r>
            <a:r>
              <a:rPr lang="en-GB" altLang="en-US" dirty="0">
                <a:latin typeface="Arial Rounded MT Bold" charset="0"/>
                <a:ea typeface="Arial Rounded MT Bold" charset="0"/>
                <a:cs typeface="Arial Rounded MT Bold" charset="0"/>
              </a:rPr>
              <a:t> equivalent</a:t>
            </a:r>
          </a:p>
          <a:p>
            <a:pPr>
              <a:lnSpc>
                <a:spcPct val="107000"/>
              </a:lnSpc>
              <a:spcBef>
                <a:spcPts val="800"/>
              </a:spcBef>
              <a:buSzPct val="70000"/>
              <a:buFont typeface="Verdana" charset="0"/>
              <a:buChar char="•"/>
            </a:pPr>
            <a:r>
              <a:rPr lang="en-GB" altLang="en-US" dirty="0">
                <a:latin typeface="Arial Rounded MT Bold" charset="0"/>
                <a:ea typeface="Arial Rounded MT Bold" charset="0"/>
                <a:cs typeface="Arial Rounded MT Bold" charset="0"/>
              </a:rPr>
              <a:t>Fixed, random topology operated in correct dynamic regime</a:t>
            </a:r>
          </a:p>
          <a:p>
            <a:pPr>
              <a:lnSpc>
                <a:spcPct val="107000"/>
              </a:lnSpc>
              <a:spcBef>
                <a:spcPts val="800"/>
              </a:spcBef>
              <a:buSzPct val="70000"/>
              <a:buFont typeface="Verdana" charset="0"/>
              <a:buChar char="•"/>
            </a:pPr>
            <a:r>
              <a:rPr lang="en-GB" altLang="en-US" dirty="0">
                <a:latin typeface="Arial Rounded MT Bold" charset="0"/>
                <a:ea typeface="Arial Rounded MT Bold" charset="0"/>
                <a:cs typeface="Arial Rounded MT Bold" charset="0"/>
              </a:rPr>
              <a:t>Different node types possible: THG, linear, </a:t>
            </a:r>
            <a:r>
              <a:rPr lang="en-GB" altLang="en-US" dirty="0" err="1">
                <a:latin typeface="Arial Rounded MT Bold" charset="0"/>
                <a:ea typeface="Arial Rounded MT Bold" charset="0"/>
                <a:cs typeface="Arial Rounded MT Bold" charset="0"/>
              </a:rPr>
              <a:t>tanh</a:t>
            </a:r>
            <a:r>
              <a:rPr lang="en-GB" altLang="en-US" dirty="0">
                <a:latin typeface="Arial Rounded MT Bold" charset="0"/>
                <a:ea typeface="Arial Rounded MT Bold" charset="0"/>
                <a:cs typeface="Arial Rounded MT Bold" charset="0"/>
              </a:rPr>
              <a:t>, spiking, …</a:t>
            </a:r>
          </a:p>
          <a:p>
            <a:pPr>
              <a:lnSpc>
                <a:spcPct val="107000"/>
              </a:lnSpc>
              <a:spcBef>
                <a:spcPts val="800"/>
              </a:spcBef>
              <a:buSzPct val="70000"/>
              <a:buFont typeface="Verdana" charset="0"/>
              <a:buChar char="•"/>
            </a:pPr>
            <a:r>
              <a:rPr lang="en-GB" altLang="en-US" dirty="0">
                <a:solidFill>
                  <a:schemeClr val="accent6"/>
                </a:solidFill>
                <a:latin typeface="Arial Rounded MT Bold" charset="0"/>
                <a:ea typeface="Arial Rounded MT Bold" charset="0"/>
                <a:cs typeface="Arial Rounded MT Bold" charset="0"/>
              </a:rPr>
              <a:t>Linear “readout” function </a:t>
            </a:r>
            <a:r>
              <a:rPr lang="en-GB" altLang="en-US" dirty="0">
                <a:latin typeface="Arial Rounded MT Bold" charset="0"/>
                <a:ea typeface="Arial Rounded MT Bold" charset="0"/>
                <a:cs typeface="Arial Rounded MT Bold" charset="0"/>
              </a:rPr>
              <a:t>which is trained (</a:t>
            </a:r>
            <a:r>
              <a:rPr lang="en-US" altLang="en-US" dirty="0">
                <a:latin typeface="Arial Rounded MT Bold" charset="0"/>
                <a:ea typeface="Arial Rounded MT Bold" charset="0"/>
                <a:cs typeface="Arial Rounded MT Bold" charset="0"/>
              </a:rPr>
              <a:t>No local minima, no problems with recurrent structure, one shot learning</a:t>
            </a:r>
            <a:r>
              <a:rPr lang="en-US" altLang="en-US" dirty="0" smtClean="0">
                <a:latin typeface="Arial Rounded MT Bold" charset="0"/>
                <a:ea typeface="Arial Rounded MT Bold" charset="0"/>
                <a:cs typeface="Arial Rounded MT Bold" charset="0"/>
              </a:rPr>
              <a:t>)</a:t>
            </a:r>
            <a:endParaRPr lang="en-US" altLang="en-US" dirty="0">
              <a:latin typeface="Arial Rounded MT Bold" charset="0"/>
              <a:ea typeface="Arial Rounded MT Bold" charset="0"/>
              <a:cs typeface="Arial Rounded MT Bold" charset="0"/>
            </a:endParaRPr>
          </a:p>
        </p:txBody>
      </p:sp>
      <p:sp>
        <p:nvSpPr>
          <p:cNvPr id="15" name="TextBox 14"/>
          <p:cNvSpPr txBox="1"/>
          <p:nvPr/>
        </p:nvSpPr>
        <p:spPr>
          <a:xfrm>
            <a:off x="239051" y="3987512"/>
            <a:ext cx="4693265" cy="1774845"/>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pPr>
              <a:lnSpc>
                <a:spcPct val="115000"/>
              </a:lnSpc>
              <a:spcBef>
                <a:spcPts val="800"/>
              </a:spcBef>
              <a:buSzPct val="70000"/>
              <a:buFont typeface="Verdana" charset="0"/>
              <a:buChar char="•"/>
            </a:pPr>
            <a:r>
              <a:rPr lang="en-US" altLang="en-US" dirty="0" smtClean="0">
                <a:latin typeface="Arial Rounded MT Bold" charset="0"/>
                <a:ea typeface="Arial Rounded MT Bold" charset="0"/>
                <a:cs typeface="Arial Rounded MT Bold" charset="0"/>
              </a:rPr>
              <a:t>On-line </a:t>
            </a:r>
            <a:r>
              <a:rPr lang="en-US" altLang="en-US" dirty="0">
                <a:latin typeface="Arial Rounded MT Bold" charset="0"/>
                <a:ea typeface="Arial Rounded MT Bold" charset="0"/>
                <a:cs typeface="Arial Rounded MT Bold" charset="0"/>
              </a:rPr>
              <a:t>computing: </a:t>
            </a:r>
            <a:r>
              <a:rPr lang="en-US" altLang="en-US" dirty="0">
                <a:solidFill>
                  <a:schemeClr val="accent6"/>
                </a:solidFill>
                <a:latin typeface="Arial Rounded MT Bold" charset="0"/>
                <a:ea typeface="Arial Rounded MT Bold" charset="0"/>
                <a:cs typeface="Arial Rounded MT Bold" charset="0"/>
              </a:rPr>
              <a:t>prediction at every time-step</a:t>
            </a:r>
          </a:p>
          <a:p>
            <a:pPr>
              <a:lnSpc>
                <a:spcPct val="115000"/>
              </a:lnSpc>
              <a:spcBef>
                <a:spcPts val="700"/>
              </a:spcBef>
              <a:buSzPct val="70000"/>
              <a:buFont typeface="Verdana" charset="0"/>
              <a:buChar char="•"/>
            </a:pPr>
            <a:r>
              <a:rPr lang="en-US" altLang="en-US" dirty="0">
                <a:latin typeface="Arial Rounded MT Bold" charset="0"/>
                <a:ea typeface="Arial Rounded MT Bold" charset="0"/>
                <a:cs typeface="Arial Rounded MT Bold" charset="0"/>
              </a:rPr>
              <a:t>Any time-invariant filter with </a:t>
            </a:r>
            <a:r>
              <a:rPr lang="en-US" altLang="en-US" dirty="0">
                <a:solidFill>
                  <a:schemeClr val="accent6"/>
                </a:solidFill>
                <a:latin typeface="Arial Rounded MT Bold" charset="0"/>
                <a:ea typeface="Arial Rounded MT Bold" charset="0"/>
                <a:cs typeface="Arial Rounded MT Bold" charset="0"/>
              </a:rPr>
              <a:t>fading memory</a:t>
            </a:r>
            <a:r>
              <a:rPr lang="en-US" altLang="en-US" dirty="0">
                <a:latin typeface="Arial Rounded MT Bold" charset="0"/>
                <a:ea typeface="Arial Rounded MT Bold" charset="0"/>
                <a:cs typeface="Arial Rounded MT Bold" charset="0"/>
              </a:rPr>
              <a:t> can be learned (with output feedback, universal computing)</a:t>
            </a:r>
          </a:p>
        </p:txBody>
      </p:sp>
      <p:sp>
        <p:nvSpPr>
          <p:cNvPr id="6" name="Slide Number Placeholder 5"/>
          <p:cNvSpPr>
            <a:spLocks noGrp="1"/>
          </p:cNvSpPr>
          <p:nvPr>
            <p:ph type="sldNum" sz="quarter" idx="12"/>
          </p:nvPr>
        </p:nvSpPr>
        <p:spPr/>
        <p:txBody>
          <a:bodyPr/>
          <a:lstStyle/>
          <a:p>
            <a:fld id="{6B90C5BF-2CED-4358-A890-A3B0884E13FA}" type="slidenum">
              <a:rPr lang="en-US" smtClean="0"/>
              <a:pPr/>
              <a:t>22</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4592854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a:solidFill>
                  <a:schemeClr val="tx1">
                    <a:lumMod val="95000"/>
                    <a:lumOff val="5000"/>
                  </a:schemeClr>
                </a:solidFill>
                <a:latin typeface="Myriad Apple" pitchFamily="2" charset="0"/>
              </a:rPr>
              <a:t>Liquid State Machine</a:t>
            </a:r>
          </a:p>
        </p:txBody>
      </p:sp>
      <p:sp>
        <p:nvSpPr>
          <p:cNvPr id="8" name="Rectangle 7"/>
          <p:cNvSpPr/>
          <p:nvPr/>
        </p:nvSpPr>
        <p:spPr>
          <a:xfrm>
            <a:off x="4932316" y="0"/>
            <a:ext cx="4357686" cy="642942"/>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Neuronal and Synaptic Models</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8647" y="1675667"/>
                <a:ext cx="8929718" cy="815673"/>
              </a:xfrm>
              <a:prstGeom prst="rect">
                <a:avLst/>
              </a:prstGeom>
              <a:noFill/>
            </p:spPr>
            <p:txBody>
              <a:bodyPr wrap="square" rtlCol="0">
                <a:spAutoFit/>
              </a:bodyPr>
              <a:lstStyle/>
              <a:p>
                <a:pPr marL="627063" lvl="0" indent="-285750">
                  <a:defRPr/>
                </a:pPr>
                <a14:m>
                  <m:oMathPara xmlns:m="http://schemas.openxmlformats.org/officeDocument/2006/math">
                    <m:oMathParaPr>
                      <m:jc m:val="centerGroup"/>
                    </m:oMathParaPr>
                    <m:oMath xmlns:m="http://schemas.openxmlformats.org/officeDocument/2006/math">
                      <m:sSub>
                        <m:sSubPr>
                          <m:ctrlPr>
                            <a:rPr lang="en-US" sz="2400" i="1" smtClean="0">
                              <a:solidFill>
                                <a:schemeClr val="bg1"/>
                              </a:solidFill>
                              <a:latin typeface="Cambria Math" charset="0"/>
                              <a:ea typeface="Cambria Math" charset="0"/>
                              <a:cs typeface="Cambria Math" charset="0"/>
                            </a:rPr>
                          </m:ctrlPr>
                        </m:sSubPr>
                        <m:e>
                          <m:r>
                            <m:rPr>
                              <m:sty m:val="p"/>
                            </m:rPr>
                            <a:rPr lang="el-GR" sz="2400" i="1">
                              <a:solidFill>
                                <a:schemeClr val="bg1"/>
                              </a:solidFill>
                              <a:latin typeface="Cambria Math" charset="0"/>
                              <a:ea typeface="Cambria Math" charset="0"/>
                              <a:cs typeface="Cambria Math" charset="0"/>
                            </a:rPr>
                            <m:t>τ</m:t>
                          </m:r>
                        </m:e>
                        <m:sub>
                          <m:r>
                            <a:rPr lang="en-US" sz="2400" b="0" i="1" smtClean="0">
                              <a:solidFill>
                                <a:schemeClr val="bg1"/>
                              </a:solidFill>
                              <a:latin typeface="Cambria Math" charset="0"/>
                              <a:ea typeface="Cambria Math" charset="0"/>
                              <a:cs typeface="Cambria Math" charset="0"/>
                            </a:rPr>
                            <m:t>𝑚</m:t>
                          </m:r>
                        </m:sub>
                      </m:sSub>
                      <m:f>
                        <m:fPr>
                          <m:ctrlPr>
                            <a:rPr lang="bg-BG" sz="2400" i="1" smtClean="0">
                              <a:solidFill>
                                <a:schemeClr val="bg1"/>
                              </a:solidFill>
                              <a:latin typeface="Cambria Math" charset="0"/>
                              <a:ea typeface="Cambria Math" charset="0"/>
                              <a:cs typeface="Cambria Math" charset="0"/>
                            </a:rPr>
                          </m:ctrlPr>
                        </m:fPr>
                        <m:num>
                          <m:r>
                            <a:rPr lang="en-US" sz="2400" b="0" i="1" smtClean="0">
                              <a:solidFill>
                                <a:schemeClr val="bg1"/>
                              </a:solidFill>
                              <a:latin typeface="Cambria Math" charset="0"/>
                              <a:ea typeface="Cambria Math" charset="0"/>
                              <a:cs typeface="Cambria Math" charset="0"/>
                            </a:rPr>
                            <m:t>𝑑</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𝑉</m:t>
                              </m:r>
                            </m:e>
                            <m:sub>
                              <m:r>
                                <a:rPr lang="en-US" sz="2400" b="0" i="1" smtClean="0">
                                  <a:solidFill>
                                    <a:schemeClr val="bg1"/>
                                  </a:solidFill>
                                  <a:latin typeface="Cambria Math" charset="0"/>
                                  <a:ea typeface="Cambria Math" charset="0"/>
                                  <a:cs typeface="Cambria Math" charset="0"/>
                                </a:rPr>
                                <m:t>𝑚</m:t>
                              </m:r>
                            </m:sub>
                          </m:sSub>
                        </m:num>
                        <m:den>
                          <m:r>
                            <a:rPr lang="en-US" sz="2400" b="0" i="1" smtClean="0">
                              <a:solidFill>
                                <a:schemeClr val="bg1"/>
                              </a:solidFill>
                              <a:latin typeface="Cambria Math" charset="0"/>
                              <a:ea typeface="Cambria Math" charset="0"/>
                              <a:cs typeface="Cambria Math" charset="0"/>
                            </a:rPr>
                            <m:t>𝑑𝑡</m:t>
                          </m:r>
                        </m:den>
                      </m:f>
                      <m:r>
                        <a:rPr lang="en-US" sz="2400" b="0" i="1" smtClean="0">
                          <a:solidFill>
                            <a:schemeClr val="bg1"/>
                          </a:solidFill>
                          <a:latin typeface="Cambria Math" charset="0"/>
                          <a:ea typeface="Cambria Math" charset="0"/>
                          <a:cs typeface="Cambria Math" charset="0"/>
                        </a:rPr>
                        <m:t>=−</m:t>
                      </m:r>
                      <m:d>
                        <m:dPr>
                          <m:ctrlPr>
                            <a:rPr lang="en-US" sz="2400" b="0" i="1" smtClean="0">
                              <a:solidFill>
                                <a:schemeClr val="bg1"/>
                              </a:solidFill>
                              <a:latin typeface="Cambria Math" charset="0"/>
                              <a:ea typeface="Cambria Math" charset="0"/>
                              <a:cs typeface="Cambria Math" charset="0"/>
                            </a:rPr>
                          </m:ctrlPr>
                        </m:dPr>
                        <m:e>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𝑉</m:t>
                              </m:r>
                            </m:e>
                            <m:sub>
                              <m:r>
                                <a:rPr lang="en-US" sz="2400" b="0" i="1" smtClean="0">
                                  <a:solidFill>
                                    <a:schemeClr val="bg1"/>
                                  </a:solidFill>
                                  <a:latin typeface="Cambria Math" charset="0"/>
                                  <a:ea typeface="Cambria Math" charset="0"/>
                                  <a:cs typeface="Cambria Math" charset="0"/>
                                </a:rPr>
                                <m:t>𝑚</m:t>
                              </m:r>
                            </m:sub>
                          </m:sSub>
                          <m:r>
                            <a:rPr lang="en-US" sz="2400" b="0" i="1" smtClean="0">
                              <a:solidFill>
                                <a:schemeClr val="bg1"/>
                              </a:solidFill>
                              <a:latin typeface="Cambria Math" charset="0"/>
                              <a:ea typeface="Cambria Math" charset="0"/>
                              <a:cs typeface="Cambria Math" charset="0"/>
                            </a:rPr>
                            <m:t>−</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𝑣</m:t>
                              </m:r>
                            </m:e>
                            <m:sub>
                              <m:r>
                                <a:rPr lang="en-US" sz="2400" b="0" i="1" smtClean="0">
                                  <a:solidFill>
                                    <a:schemeClr val="bg1"/>
                                  </a:solidFill>
                                  <a:latin typeface="Cambria Math" charset="0"/>
                                  <a:ea typeface="Cambria Math" charset="0"/>
                                  <a:cs typeface="Cambria Math" charset="0"/>
                                </a:rPr>
                                <m:t>𝑟𝑒𝑠𝑡</m:t>
                              </m:r>
                            </m:sub>
                          </m:sSub>
                        </m:e>
                      </m:d>
                      <m:r>
                        <a:rPr lang="en-US" sz="2400" b="0" i="1" smtClean="0">
                          <a:solidFill>
                            <a:schemeClr val="bg1"/>
                          </a:solidFill>
                          <a:latin typeface="Cambria Math" charset="0"/>
                          <a:ea typeface="Cambria Math" charset="0"/>
                          <a:cs typeface="Cambria Math" charset="0"/>
                        </a:rPr>
                        <m:t>+ </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𝑅</m:t>
                          </m:r>
                        </m:e>
                        <m:sub>
                          <m:r>
                            <a:rPr lang="en-US" sz="2400" b="0" i="1" smtClean="0">
                              <a:solidFill>
                                <a:schemeClr val="bg1"/>
                              </a:solidFill>
                              <a:latin typeface="Cambria Math" charset="0"/>
                              <a:ea typeface="Cambria Math" charset="0"/>
                              <a:cs typeface="Cambria Math" charset="0"/>
                            </a:rPr>
                            <m:t>𝑚</m:t>
                          </m:r>
                        </m:sub>
                      </m:sSub>
                      <m:r>
                        <a:rPr lang="en-US" sz="2400" b="0" i="1" smtClean="0">
                          <a:solidFill>
                            <a:schemeClr val="bg1"/>
                          </a:solidFill>
                          <a:latin typeface="Cambria Math" charset="0"/>
                          <a:ea typeface="Cambria Math" charset="0"/>
                          <a:cs typeface="Cambria Math" charset="0"/>
                        </a:rPr>
                        <m:t>(</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𝐼</m:t>
                          </m:r>
                        </m:e>
                        <m:sub>
                          <m:r>
                            <a:rPr lang="en-US" sz="2400" b="0" i="1" smtClean="0">
                              <a:solidFill>
                                <a:schemeClr val="bg1"/>
                              </a:solidFill>
                              <a:latin typeface="Cambria Math" charset="0"/>
                              <a:ea typeface="Cambria Math" charset="0"/>
                              <a:cs typeface="Cambria Math" charset="0"/>
                            </a:rPr>
                            <m:t>𝑠𝑦𝑛</m:t>
                          </m:r>
                        </m:sub>
                      </m:sSub>
                      <m:r>
                        <a:rPr lang="en-US" sz="2400" b="0" i="1" smtClean="0">
                          <a:solidFill>
                            <a:schemeClr val="bg1"/>
                          </a:solidFill>
                          <a:latin typeface="Cambria Math" charset="0"/>
                          <a:ea typeface="Cambria Math" charset="0"/>
                          <a:cs typeface="Cambria Math" charset="0"/>
                        </a:rPr>
                        <m:t>+</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𝐼</m:t>
                          </m:r>
                        </m:e>
                        <m:sub>
                          <m:r>
                            <a:rPr lang="en-US" sz="2400" b="0" i="1" smtClean="0">
                              <a:solidFill>
                                <a:schemeClr val="bg1"/>
                              </a:solidFill>
                              <a:latin typeface="Cambria Math" charset="0"/>
                              <a:ea typeface="Cambria Math" charset="0"/>
                              <a:cs typeface="Cambria Math" charset="0"/>
                            </a:rPr>
                            <m:t>𝑖𝑛𝑗𝑒𝑐𝑡</m:t>
                          </m:r>
                        </m:sub>
                      </m:sSub>
                      <m:r>
                        <a:rPr lang="en-US" sz="2400" b="0" i="1" smtClean="0">
                          <a:solidFill>
                            <a:schemeClr val="bg1"/>
                          </a:solidFill>
                          <a:latin typeface="Cambria Math" charset="0"/>
                          <a:ea typeface="Cambria Math" charset="0"/>
                          <a:cs typeface="Cambria Math" charset="0"/>
                        </a:rPr>
                        <m:t>+</m:t>
                      </m:r>
                      <m:sSub>
                        <m:sSubPr>
                          <m:ctrlPr>
                            <a:rPr lang="en-US" sz="2400" b="0" i="1" smtClean="0">
                              <a:solidFill>
                                <a:schemeClr val="bg1"/>
                              </a:solidFill>
                              <a:latin typeface="Cambria Math" charset="0"/>
                              <a:ea typeface="Cambria Math" charset="0"/>
                              <a:cs typeface="Cambria Math" charset="0"/>
                            </a:rPr>
                          </m:ctrlPr>
                        </m:sSubPr>
                        <m:e>
                          <m:r>
                            <a:rPr lang="en-US" sz="2400" b="0" i="1" smtClean="0">
                              <a:solidFill>
                                <a:schemeClr val="bg1"/>
                              </a:solidFill>
                              <a:latin typeface="Cambria Math" charset="0"/>
                              <a:ea typeface="Cambria Math" charset="0"/>
                              <a:cs typeface="Cambria Math" charset="0"/>
                            </a:rPr>
                            <m:t>𝐼</m:t>
                          </m:r>
                        </m:e>
                        <m:sub>
                          <m:r>
                            <a:rPr lang="en-US" sz="2400" b="0" i="1" smtClean="0">
                              <a:solidFill>
                                <a:schemeClr val="bg1"/>
                              </a:solidFill>
                              <a:latin typeface="Cambria Math" charset="0"/>
                              <a:ea typeface="Cambria Math" charset="0"/>
                              <a:cs typeface="Cambria Math" charset="0"/>
                            </a:rPr>
                            <m:t>𝑛𝑜𝑖𝑠𝑒</m:t>
                          </m:r>
                        </m:sub>
                      </m:sSub>
                      <m:r>
                        <a:rPr lang="en-US" sz="2400" b="0" i="1" smtClean="0">
                          <a:solidFill>
                            <a:schemeClr val="bg1"/>
                          </a:solidFill>
                          <a:latin typeface="Cambria Math" charset="0"/>
                          <a:ea typeface="Cambria Math" charset="0"/>
                          <a:cs typeface="Cambria Math" charset="0"/>
                        </a:rPr>
                        <m:t>)</m:t>
                      </m:r>
                    </m:oMath>
                  </m:oMathPara>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8647" y="1675667"/>
                <a:ext cx="8929718" cy="815673"/>
              </a:xfrm>
              <a:prstGeom prst="rect">
                <a:avLst/>
              </a:prstGeom>
              <a:blipFill rotWithShape="0">
                <a:blip r:embed="rId2"/>
                <a:stretch>
                  <a:fillRect/>
                </a:stretch>
              </a:blipFill>
            </p:spPr>
            <p:txBody>
              <a:bodyPr/>
              <a:lstStyle/>
              <a:p>
                <a:r>
                  <a:rPr lang="en-US">
                    <a:noFill/>
                  </a:rPr>
                  <a:t> </a:t>
                </a:r>
              </a:p>
            </p:txBody>
          </p:sp>
        </mc:Fallback>
      </mc:AlternateContent>
      <p:sp>
        <p:nvSpPr>
          <p:cNvPr id="10" name="TextBox 9"/>
          <p:cNvSpPr txBox="1"/>
          <p:nvPr/>
        </p:nvSpPr>
        <p:spPr>
          <a:xfrm>
            <a:off x="182119" y="1124744"/>
            <a:ext cx="8568952" cy="369332"/>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dirty="0" smtClean="0">
                <a:solidFill>
                  <a:schemeClr val="bg1"/>
                </a:solidFill>
                <a:latin typeface="Arial Rounded MT Bold" pitchFamily="34" charset="0"/>
              </a:rPr>
              <a:t>Leaky Integrate and Fire model is used for this network.</a:t>
            </a:r>
          </a:p>
        </p:txBody>
      </p:sp>
      <p:sp>
        <p:nvSpPr>
          <p:cNvPr id="6" name="Slide Number Placeholder 5"/>
          <p:cNvSpPr>
            <a:spLocks noGrp="1"/>
          </p:cNvSpPr>
          <p:nvPr>
            <p:ph type="sldNum" sz="quarter" idx="12"/>
          </p:nvPr>
        </p:nvSpPr>
        <p:spPr/>
        <p:txBody>
          <a:bodyPr/>
          <a:lstStyle/>
          <a:p>
            <a:fld id="{6B90C5BF-2CED-4358-A890-A3B0884E13FA}" type="slidenum">
              <a:rPr lang="en-US" smtClean="0"/>
              <a:pPr/>
              <a:t>23</a:t>
            </a:fld>
            <a:endParaRPr lang="en-US" dirty="0"/>
          </a:p>
        </p:txBody>
      </p:sp>
      <p:sp>
        <p:nvSpPr>
          <p:cNvPr id="12" name="Footer Placeholder 11"/>
          <p:cNvSpPr>
            <a:spLocks noGrp="1"/>
          </p:cNvSpPr>
          <p:nvPr>
            <p:ph type="ftr" sz="quarter" idx="11"/>
          </p:nvPr>
        </p:nvSpPr>
        <p:spPr/>
        <p:txBody>
          <a:bodyPr/>
          <a:lstStyle/>
          <a:p>
            <a:r>
              <a:rPr lang="bg-BG" smtClean="0"/>
              <a:t>/47</a:t>
            </a:r>
            <a:endParaRPr lang="en-US"/>
          </a:p>
        </p:txBody>
      </p:sp>
      <p:sp>
        <p:nvSpPr>
          <p:cNvPr id="15" name="TextBox 14"/>
          <p:cNvSpPr txBox="1"/>
          <p:nvPr/>
        </p:nvSpPr>
        <p:spPr>
          <a:xfrm>
            <a:off x="182119" y="2529944"/>
            <a:ext cx="8568952" cy="338554"/>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1600" dirty="0" smtClean="0">
                <a:solidFill>
                  <a:schemeClr val="bg1"/>
                </a:solidFill>
                <a:latin typeface="Arial Rounded MT Bold" pitchFamily="34" charset="0"/>
              </a:rPr>
              <a:t>The refractory period for </a:t>
            </a:r>
            <a:r>
              <a:rPr lang="en-US" sz="1600" dirty="0" err="1" smtClean="0">
                <a:solidFill>
                  <a:schemeClr val="bg1"/>
                </a:solidFill>
                <a:latin typeface="Arial Rounded MT Bold" pitchFamily="34" charset="0"/>
              </a:rPr>
              <a:t>Exc</a:t>
            </a:r>
            <a:r>
              <a:rPr lang="en-US" sz="1600" dirty="0" smtClean="0">
                <a:solidFill>
                  <a:schemeClr val="bg1"/>
                </a:solidFill>
                <a:latin typeface="Arial Rounded MT Bold" pitchFamily="34" charset="0"/>
              </a:rPr>
              <a:t> and </a:t>
            </a:r>
            <a:r>
              <a:rPr lang="en-US" sz="1600" dirty="0" err="1" smtClean="0">
                <a:solidFill>
                  <a:schemeClr val="bg1"/>
                </a:solidFill>
                <a:latin typeface="Arial Rounded MT Bold" pitchFamily="34" charset="0"/>
              </a:rPr>
              <a:t>Inh</a:t>
            </a:r>
            <a:r>
              <a:rPr lang="en-US" sz="1600" dirty="0" smtClean="0">
                <a:solidFill>
                  <a:schemeClr val="bg1"/>
                </a:solidFill>
                <a:latin typeface="Arial Rounded MT Bold" pitchFamily="34" charset="0"/>
              </a:rPr>
              <a:t> neurons is set to 3ms and 2ms, respectively.</a:t>
            </a:r>
          </a:p>
        </p:txBody>
      </p:sp>
      <mc:AlternateContent xmlns:mc="http://schemas.openxmlformats.org/markup-compatibility/2006" xmlns:a14="http://schemas.microsoft.com/office/drawing/2010/main">
        <mc:Choice Requires="a14">
          <p:sp>
            <p:nvSpPr>
              <p:cNvPr id="16" name="TextBox 15"/>
              <p:cNvSpPr txBox="1"/>
              <p:nvPr/>
            </p:nvSpPr>
            <p:spPr>
              <a:xfrm>
                <a:off x="182119" y="2936742"/>
                <a:ext cx="8568952" cy="1077218"/>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1600" dirty="0" smtClean="0">
                    <a:solidFill>
                      <a:schemeClr val="bg1"/>
                    </a:solidFill>
                    <a:latin typeface="Arial Rounded MT Bold" pitchFamily="34" charset="0"/>
                  </a:rPr>
                  <a:t>Dynamic synapses (short-term plasticity) are connecting neurons to each other.</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sz="1600" dirty="0">
                  <a:solidFill>
                    <a:schemeClr val="bg1"/>
                  </a:solidFill>
                  <a:latin typeface="Arial Rounded MT Bold" pitchFamily="34" charset="0"/>
                </a:endParaRPr>
              </a:p>
              <a:p>
                <a:pPr marL="230188" lvl="0" indent="-11113">
                  <a:defRPr/>
                </a:pPr>
                <a:r>
                  <a:rPr lang="en-US" sz="1600" dirty="0" smtClean="0">
                    <a:solidFill>
                      <a:schemeClr val="bg1"/>
                    </a:solidFill>
                    <a:latin typeface="Arial Rounded MT Bold" pitchFamily="34" charset="0"/>
                  </a:rPr>
                  <a:t>Synaptic weights are static and initialized to </a:t>
                </a:r>
                <a14:m>
                  <m:oMath xmlns:m="http://schemas.openxmlformats.org/officeDocument/2006/math">
                    <m:sSub>
                      <m:sSubPr>
                        <m:ctrlPr>
                          <a:rPr lang="en-US" sz="1600" i="1" smtClean="0">
                            <a:solidFill>
                              <a:schemeClr val="bg1"/>
                            </a:solidFill>
                            <a:latin typeface="Cambria Math" charset="0"/>
                          </a:rPr>
                        </m:ctrlPr>
                      </m:sSubPr>
                      <m:e>
                        <m:r>
                          <a:rPr lang="en-US" sz="1600" b="0" i="1" smtClean="0">
                            <a:solidFill>
                              <a:schemeClr val="bg1"/>
                            </a:solidFill>
                            <a:latin typeface="Cambria Math" charset="0"/>
                          </a:rPr>
                          <m:t>𝑊</m:t>
                        </m:r>
                        <m:r>
                          <a:rPr lang="en-US" sz="1600" b="0" i="1" smtClean="0">
                            <a:solidFill>
                              <a:schemeClr val="bg1"/>
                            </a:solidFill>
                            <a:latin typeface="Cambria Math" charset="0"/>
                            <a:ea typeface="Cambria Math" charset="0"/>
                            <a:cs typeface="Cambria Math" charset="0"/>
                          </a:rPr>
                          <m:t>×</m:t>
                        </m:r>
                        <m:r>
                          <a:rPr lang="en-US" sz="1600" b="0" i="1" smtClean="0">
                            <a:solidFill>
                              <a:schemeClr val="bg1"/>
                            </a:solidFill>
                            <a:latin typeface="Cambria Math" charset="0"/>
                          </a:rPr>
                          <m:t>𝑊</m:t>
                        </m:r>
                      </m:e>
                      <m:sub>
                        <m:r>
                          <a:rPr lang="en-US" sz="1600" b="0" i="1" smtClean="0">
                            <a:solidFill>
                              <a:schemeClr val="bg1"/>
                            </a:solidFill>
                            <a:latin typeface="Cambria Math" charset="0"/>
                          </a:rPr>
                          <m:t>𝑠𝑐𝑎𝑙𝑒</m:t>
                        </m:r>
                      </m:sub>
                    </m:sSub>
                  </m:oMath>
                </a14:m>
                <a:r>
                  <a:rPr lang="en-US" sz="1600" b="0" dirty="0" smtClean="0">
                    <a:solidFill>
                      <a:schemeClr val="bg1"/>
                    </a:solidFill>
                    <a:latin typeface="Arial Rounded MT Bold" pitchFamily="34" charset="0"/>
                  </a:rPr>
                  <a:t>, where </a:t>
                </a:r>
                <a14:m>
                  <m:oMath xmlns:m="http://schemas.openxmlformats.org/officeDocument/2006/math">
                    <m:r>
                      <a:rPr lang="en-US" sz="1600" i="1">
                        <a:solidFill>
                          <a:schemeClr val="bg1"/>
                        </a:solidFill>
                        <a:latin typeface="Cambria Math" charset="0"/>
                      </a:rPr>
                      <m:t>𝑊</m:t>
                    </m:r>
                  </m:oMath>
                </a14:m>
                <a:r>
                  <a:rPr lang="en-US" sz="1600" b="0" dirty="0" smtClean="0">
                    <a:solidFill>
                      <a:schemeClr val="bg1"/>
                    </a:solidFill>
                    <a:latin typeface="Arial Rounded MT Bold" pitchFamily="34" charset="0"/>
                  </a:rPr>
                  <a:t> is randomly drawn from a </a:t>
                </a:r>
                <a:r>
                  <a:rPr lang="en-US" sz="1600" dirty="0">
                    <a:solidFill>
                      <a:schemeClr val="bg1"/>
                    </a:solidFill>
                    <a:latin typeface="Arial Rounded MT Bold" pitchFamily="34" charset="0"/>
                  </a:rPr>
                  <a:t>N</a:t>
                </a:r>
                <a:r>
                  <a:rPr lang="en-US" sz="1600" b="0" dirty="0" smtClean="0">
                    <a:solidFill>
                      <a:schemeClr val="bg1"/>
                    </a:solidFill>
                    <a:latin typeface="Arial Rounded MT Bold" pitchFamily="34" charset="0"/>
                  </a:rPr>
                  <a:t>ormal distribution as below:</a:t>
                </a:r>
              </a:p>
            </p:txBody>
          </p:sp>
        </mc:Choice>
        <mc:Fallback xmlns="">
          <p:sp>
            <p:nvSpPr>
              <p:cNvPr id="16" name="TextBox 15"/>
              <p:cNvSpPr txBox="1">
                <a:spLocks noRot="1" noChangeAspect="1" noMove="1" noResize="1" noEditPoints="1" noAdjustHandles="1" noChangeArrowheads="1" noChangeShapeType="1" noTextEdit="1"/>
              </p:cNvSpPr>
              <p:nvPr/>
            </p:nvSpPr>
            <p:spPr>
              <a:xfrm>
                <a:off x="182119" y="2936742"/>
                <a:ext cx="8568952" cy="1077218"/>
              </a:xfrm>
              <a:prstGeom prst="rect">
                <a:avLst/>
              </a:prstGeom>
              <a:blipFill rotWithShape="0">
                <a:blip r:embed="rId3"/>
                <a:stretch>
                  <a:fillRect t="-1705"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1297527334"/>
                  </p:ext>
                </p:extLst>
              </p:nvPr>
            </p:nvGraphicFramePr>
            <p:xfrm>
              <a:off x="4545224" y="4318959"/>
              <a:ext cx="3881053" cy="1483360"/>
            </p:xfrm>
            <a:graphic>
              <a:graphicData uri="http://schemas.openxmlformats.org/drawingml/2006/table">
                <a:tbl>
                  <a:tblPr firstRow="1" bandRow="1">
                    <a:tableStyleId>{5C22544A-7EE6-4342-B048-85BDC9FD1C3A}</a:tableStyleId>
                  </a:tblPr>
                  <a:tblGrid>
                    <a:gridCol w="1957362"/>
                    <a:gridCol w="1491643"/>
                    <a:gridCol w="432048"/>
                  </a:tblGrid>
                  <a:tr h="370840">
                    <a:tc>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𝝁</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𝝈</m:t>
                                </m:r>
                              </m:oMath>
                            </m:oMathPara>
                          </a14:m>
                          <a:endParaRPr lang="en-US" dirty="0"/>
                        </a:p>
                      </a:txBody>
                      <a:tcPr/>
                    </a:tc>
                  </a:tr>
                  <a:tr h="370840">
                    <a:tc>
                      <a:txBody>
                        <a:bodyPr/>
                        <a:lstStyle/>
                        <a:p>
                          <a:r>
                            <a:rPr lang="en-US" dirty="0" smtClean="0"/>
                            <a:t>EE</a:t>
                          </a:r>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3</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−8</m:t>
                                    </m:r>
                                  </m:sup>
                                </m:sSup>
                              </m:oMath>
                            </m:oMathPara>
                          </a14:m>
                          <a:endParaRPr lang="en-US" dirty="0"/>
                        </a:p>
                      </a:txBody>
                      <a:tcPr/>
                    </a:tc>
                    <a:tc rowSpan="3">
                      <a:txBody>
                        <a:bodyPr/>
                        <a:lstStyle/>
                        <a:p>
                          <a:pPr algn="ctr"/>
                          <a:r>
                            <a:rPr lang="en-US" dirty="0" smtClean="0"/>
                            <a:t>half of </a:t>
                          </a:r>
                          <a14:m>
                            <m:oMath xmlns:m="http://schemas.openxmlformats.org/officeDocument/2006/math">
                              <m:r>
                                <a:rPr lang="en-US" i="1" smtClean="0">
                                  <a:latin typeface="Cambria Math" charset="0"/>
                                  <a:ea typeface="Cambria Math" charset="0"/>
                                  <a:cs typeface="Cambria Math" charset="0"/>
                                </a:rPr>
                                <m:t>𝜇</m:t>
                              </m:r>
                            </m:oMath>
                          </a14:m>
                          <a:endParaRPr lang="en-US" dirty="0"/>
                        </a:p>
                      </a:txBody>
                      <a:tcPr vert="vert"/>
                    </a:tc>
                  </a:tr>
                  <a:tr h="370840">
                    <a:tc>
                      <a:txBody>
                        <a:bodyPr/>
                        <a:lstStyle/>
                        <a:p>
                          <a:r>
                            <a:rPr lang="en-US" dirty="0" smtClean="0"/>
                            <a:t>EI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ea typeface="+mn-ea"/>
                                    <a:cs typeface="+mn-cs"/>
                                  </a:rPr>
                                  <m:t>6</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−8</m:t>
                                    </m:r>
                                  </m:sup>
                                </m:sSup>
                              </m:oMath>
                            </m:oMathPara>
                          </a14:m>
                          <a:endParaRPr lang="en-US" dirty="0"/>
                        </a:p>
                      </a:txBody>
                      <a:tcPr/>
                    </a:tc>
                    <a:tc vMerge="1">
                      <a:txBody>
                        <a:bodyPr/>
                        <a:lstStyle/>
                        <a:p>
                          <a:endParaRPr lang="en-US" dirty="0"/>
                        </a:p>
                      </a:txBody>
                      <a:tcPr/>
                    </a:tc>
                  </a:tr>
                  <a:tr h="370840">
                    <a:tc>
                      <a:txBody>
                        <a:bodyPr/>
                        <a:lstStyle/>
                        <a:p>
                          <a:r>
                            <a:rPr lang="en-US" dirty="0" smtClean="0"/>
                            <a:t>IE and II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ea typeface="+mn-ea"/>
                                    <a:cs typeface="+mn-cs"/>
                                  </a:rPr>
                                  <m:t>−1.9</m:t>
                                </m:r>
                                <m:r>
                                  <a:rPr lang="en-US" b="0" i="1" smtClean="0">
                                    <a:latin typeface="Cambria Math" charset="0"/>
                                    <a:ea typeface="Cambria Math" charset="0"/>
                                    <a:cs typeface="Cambria Math" charset="0"/>
                                  </a:rPr>
                                  <m:t>×</m:t>
                                </m:r>
                                <m:sSup>
                                  <m:sSupPr>
                                    <m:ctrlPr>
                                      <a:rPr lang="en-US" b="0" i="1" smtClean="0">
                                        <a:latin typeface="Cambria Math"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−8</m:t>
                                    </m:r>
                                  </m:sup>
                                </m:sSup>
                              </m:oMath>
                            </m:oMathPara>
                          </a14:m>
                          <a:endParaRPr lang="en-US" dirty="0"/>
                        </a:p>
                      </a:txBody>
                      <a:tcPr/>
                    </a:tc>
                    <a:tc vMerge="1">
                      <a:txBody>
                        <a:bodyPr/>
                        <a:lstStyle/>
                        <a:p>
                          <a:endParaRPr lang="en-US" dirty="0"/>
                        </a:p>
                      </a:txBody>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1297527334"/>
                  </p:ext>
                </p:extLst>
              </p:nvPr>
            </p:nvGraphicFramePr>
            <p:xfrm>
              <a:off x="4545224" y="4318959"/>
              <a:ext cx="3881053" cy="1483360"/>
            </p:xfrm>
            <a:graphic>
              <a:graphicData uri="http://schemas.openxmlformats.org/drawingml/2006/table">
                <a:tbl>
                  <a:tblPr firstRow="1" bandRow="1">
                    <a:tableStyleId>{5C22544A-7EE6-4342-B048-85BDC9FD1C3A}</a:tableStyleId>
                  </a:tblPr>
                  <a:tblGrid>
                    <a:gridCol w="1957362"/>
                    <a:gridCol w="1491643"/>
                    <a:gridCol w="432048"/>
                  </a:tblGrid>
                  <a:tr h="370840">
                    <a:tc>
                      <a:txBody>
                        <a:bodyPr/>
                        <a:lstStyle/>
                        <a:p>
                          <a:endParaRPr lang="en-US" dirty="0"/>
                        </a:p>
                      </a:txBody>
                      <a:tcPr/>
                    </a:tc>
                    <a:tc>
                      <a:txBody>
                        <a:bodyPr/>
                        <a:lstStyle/>
                        <a:p>
                          <a:endParaRPr lang="en-US"/>
                        </a:p>
                      </a:txBody>
                      <a:tcPr>
                        <a:blipFill rotWithShape="0">
                          <a:blip r:embed="rId4"/>
                          <a:stretch>
                            <a:fillRect l="-131837" t="-1639" r="-30612" b="-324590"/>
                          </a:stretch>
                        </a:blipFill>
                      </a:tcPr>
                    </a:tc>
                    <a:tc>
                      <a:txBody>
                        <a:bodyPr/>
                        <a:lstStyle/>
                        <a:p>
                          <a:endParaRPr lang="en-US"/>
                        </a:p>
                      </a:txBody>
                      <a:tcPr>
                        <a:blipFill rotWithShape="0">
                          <a:blip r:embed="rId4"/>
                          <a:stretch>
                            <a:fillRect l="-800000" t="-1639" r="-5634" b="-324590"/>
                          </a:stretch>
                        </a:blipFill>
                      </a:tcPr>
                    </a:tc>
                  </a:tr>
                  <a:tr h="370840">
                    <a:tc>
                      <a:txBody>
                        <a:bodyPr/>
                        <a:lstStyle/>
                        <a:p>
                          <a:r>
                            <a:rPr lang="en-US" dirty="0" smtClean="0"/>
                            <a:t>EE</a:t>
                          </a:r>
                          <a:endParaRPr lang="en-US" dirty="0"/>
                        </a:p>
                      </a:txBody>
                      <a:tcPr/>
                    </a:tc>
                    <a:tc>
                      <a:txBody>
                        <a:bodyPr/>
                        <a:lstStyle/>
                        <a:p>
                          <a:endParaRPr lang="en-US"/>
                        </a:p>
                      </a:txBody>
                      <a:tcPr>
                        <a:blipFill rotWithShape="0">
                          <a:blip r:embed="rId4"/>
                          <a:stretch>
                            <a:fillRect l="-131837" t="-101639" r="-30612" b="-224590"/>
                          </a:stretch>
                        </a:blipFill>
                      </a:tcPr>
                    </a:tc>
                    <a:tc rowSpan="3">
                      <a:txBody>
                        <a:bodyPr/>
                        <a:lstStyle/>
                        <a:p>
                          <a:endParaRPr lang="en-US"/>
                        </a:p>
                      </a:txBody>
                      <a:tcPr vert="vert">
                        <a:blipFill rotWithShape="0">
                          <a:blip r:embed="rId4"/>
                          <a:stretch>
                            <a:fillRect l="-800000" t="-33880" r="-5634" b="-8197"/>
                          </a:stretch>
                        </a:blipFill>
                      </a:tcPr>
                    </a:tc>
                  </a:tr>
                  <a:tr h="370840">
                    <a:tc>
                      <a:txBody>
                        <a:bodyPr/>
                        <a:lstStyle/>
                        <a:p>
                          <a:r>
                            <a:rPr lang="en-US" dirty="0" smtClean="0"/>
                            <a:t>EI</a:t>
                          </a:r>
                          <a:endParaRPr lang="en-US" dirty="0"/>
                        </a:p>
                      </a:txBody>
                      <a:tcPr/>
                    </a:tc>
                    <a:tc>
                      <a:txBody>
                        <a:bodyPr/>
                        <a:lstStyle/>
                        <a:p>
                          <a:endParaRPr lang="en-US"/>
                        </a:p>
                      </a:txBody>
                      <a:tcPr>
                        <a:blipFill rotWithShape="0">
                          <a:blip r:embed="rId4"/>
                          <a:stretch>
                            <a:fillRect l="-131837" t="-201639" r="-30612" b="-124590"/>
                          </a:stretch>
                        </a:blipFill>
                      </a:tcPr>
                    </a:tc>
                    <a:tc vMerge="1">
                      <a:txBody>
                        <a:bodyPr/>
                        <a:lstStyle/>
                        <a:p>
                          <a:endParaRPr lang="en-US" dirty="0"/>
                        </a:p>
                      </a:txBody>
                      <a:tcPr/>
                    </a:tc>
                  </a:tr>
                  <a:tr h="370840">
                    <a:tc>
                      <a:txBody>
                        <a:bodyPr/>
                        <a:lstStyle/>
                        <a:p>
                          <a:r>
                            <a:rPr lang="en-US" dirty="0" smtClean="0"/>
                            <a:t>IE and II</a:t>
                          </a:r>
                          <a:endParaRPr lang="en-US" dirty="0"/>
                        </a:p>
                      </a:txBody>
                      <a:tcPr/>
                    </a:tc>
                    <a:tc>
                      <a:txBody>
                        <a:bodyPr/>
                        <a:lstStyle/>
                        <a:p>
                          <a:endParaRPr lang="en-US"/>
                        </a:p>
                      </a:txBody>
                      <a:tcPr>
                        <a:blipFill rotWithShape="0">
                          <a:blip r:embed="rId4"/>
                          <a:stretch>
                            <a:fillRect l="-131837" t="-301639" r="-30612" b="-24590"/>
                          </a:stretch>
                        </a:blipFill>
                      </a:tcPr>
                    </a:tc>
                    <a:tc vMerge="1">
                      <a:txBody>
                        <a:bodyPr/>
                        <a:lstStyle/>
                        <a:p>
                          <a:endParaRPr lang="en-US" dirty="0"/>
                        </a:p>
                      </a:txBody>
                      <a:tcPr/>
                    </a:tc>
                  </a:tr>
                </a:tbl>
              </a:graphicData>
            </a:graphic>
          </p:graphicFrame>
        </mc:Fallback>
      </mc:AlternateContent>
      <p:sp>
        <p:nvSpPr>
          <p:cNvPr id="17" name="Rounded Rectangle 16"/>
          <p:cNvSpPr/>
          <p:nvPr/>
        </p:nvSpPr>
        <p:spPr>
          <a:xfrm>
            <a:off x="0" y="6215082"/>
            <a:ext cx="8604448" cy="4286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400" dirty="0" smtClean="0"/>
              <a:t>Maas et al. </a:t>
            </a:r>
            <a:r>
              <a:rPr lang="en-US" sz="1280" dirty="0" smtClean="0"/>
              <a:t>(2002). </a:t>
            </a:r>
            <a:r>
              <a:rPr lang="en-US" sz="1280" b="1" dirty="0">
                <a:solidFill>
                  <a:schemeClr val="accent6">
                    <a:lumMod val="75000"/>
                  </a:schemeClr>
                </a:solidFill>
              </a:rPr>
              <a:t>Real-time computing without stable states: A new framework </a:t>
            </a:r>
            <a:r>
              <a:rPr lang="en-US" sz="1280" b="1" dirty="0" smtClean="0">
                <a:solidFill>
                  <a:schemeClr val="accent6">
                    <a:lumMod val="75000"/>
                  </a:schemeClr>
                </a:solidFill>
              </a:rPr>
              <a:t>for neural... </a:t>
            </a:r>
            <a:r>
              <a:rPr lang="en-US" sz="1280" dirty="0"/>
              <a:t>Neural computation</a:t>
            </a:r>
            <a:endParaRPr lang="en-US" sz="1280" dirty="0">
              <a:latin typeface="Myriad Apple" pitchFamily="2" charset="0"/>
            </a:endParaRPr>
          </a:p>
        </p:txBody>
      </p:sp>
    </p:spTree>
    <p:extLst>
      <p:ext uri="{BB962C8B-B14F-4D97-AF65-F5344CB8AC3E}">
        <p14:creationId xmlns:p14="http://schemas.microsoft.com/office/powerpoint/2010/main" val="1421845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83568" y="4667888"/>
            <a:ext cx="1656184" cy="1238738"/>
          </a:xfrm>
          <a:prstGeom prst="roundRect">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solidFill>
                  <a:schemeClr val="tx1">
                    <a:lumMod val="95000"/>
                    <a:lumOff val="5000"/>
                  </a:schemeClr>
                </a:solidFill>
                <a:latin typeface="Myriad Apple" pitchFamily="2" charset="0"/>
              </a:rPr>
              <a:t>Mass’s</a:t>
            </a:r>
            <a:endParaRPr lang="en-US" sz="240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64402" y="2149698"/>
                <a:ext cx="8929718" cy="793422"/>
              </a:xfrm>
              <a:prstGeom prst="rect">
                <a:avLst/>
              </a:prstGeom>
              <a:noFill/>
            </p:spPr>
            <p:txBody>
              <a:bodyPr wrap="square" rtlCol="0">
                <a:spAutoFit/>
              </a:bodyPr>
              <a:lstStyle/>
              <a:p>
                <a:pPr marL="627063" marR="0" lvl="0" indent="-285750" defTabSz="914400" eaLnBrk="1" fontAlgn="auto" latinLnBrk="0" hangingPunct="1">
                  <a:lnSpc>
                    <a:spcPct val="100000"/>
                  </a:lnSpc>
                  <a:spcBef>
                    <a:spcPts val="0"/>
                  </a:spcBef>
                  <a:spcAft>
                    <a:spcPts val="0"/>
                  </a:spcAft>
                  <a:buClrTx/>
                  <a:buSzTx/>
                  <a:buFont typeface="Arial" pitchFamily="34" charset="0"/>
                  <a:buNone/>
                  <a:tabLst/>
                  <a:defRPr/>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charset="0"/>
                          <a:ea typeface="Cambria Math" charset="0"/>
                          <a:cs typeface="Cambria Math" charset="0"/>
                        </a:rPr>
                        <m:t>𝑝</m:t>
                      </m:r>
                      <m:r>
                        <a:rPr lang="en-US" sz="2400" b="0" i="1" smtClean="0">
                          <a:solidFill>
                            <a:schemeClr val="bg1"/>
                          </a:solidFill>
                          <a:latin typeface="Cambria Math" charset="0"/>
                          <a:ea typeface="Cambria Math" charset="0"/>
                          <a:cs typeface="Cambria Math" charset="0"/>
                        </a:rPr>
                        <m:t>=</m:t>
                      </m:r>
                      <m:r>
                        <a:rPr lang="en-US" sz="2400" b="0" i="1" smtClean="0">
                          <a:solidFill>
                            <a:schemeClr val="bg1"/>
                          </a:solidFill>
                          <a:latin typeface="Cambria Math" charset="0"/>
                          <a:ea typeface="Cambria Math" charset="0"/>
                          <a:cs typeface="Cambria Math" charset="0"/>
                        </a:rPr>
                        <m:t>𝐶</m:t>
                      </m:r>
                      <m:r>
                        <a:rPr lang="en-US" sz="2400" b="0" i="1" smtClean="0">
                          <a:solidFill>
                            <a:schemeClr val="bg1"/>
                          </a:solidFill>
                          <a:latin typeface="Cambria Math" charset="0"/>
                          <a:ea typeface="Cambria Math" charset="0"/>
                          <a:cs typeface="Cambria Math" charset="0"/>
                        </a:rPr>
                        <m:t>.</m:t>
                      </m:r>
                      <m:r>
                        <m:rPr>
                          <m:sty m:val="p"/>
                        </m:rPr>
                        <a:rPr lang="en-US" sz="2400" b="0" i="0" smtClean="0">
                          <a:solidFill>
                            <a:schemeClr val="bg1"/>
                          </a:solidFill>
                          <a:latin typeface="Cambria Math" charset="0"/>
                          <a:ea typeface="Cambria Math" charset="0"/>
                          <a:cs typeface="Cambria Math" charset="0"/>
                        </a:rPr>
                        <m:t>exp</m:t>
                      </m:r>
                      <m:r>
                        <a:rPr lang="en-US" sz="2400" b="0" i="1" smtClean="0">
                          <a:solidFill>
                            <a:schemeClr val="bg1"/>
                          </a:solidFill>
                          <a:latin typeface="Cambria Math" charset="0"/>
                          <a:ea typeface="Cambria Math" charset="0"/>
                          <a:cs typeface="Cambria Math" charset="0"/>
                        </a:rPr>
                        <m:t>⁡[−</m:t>
                      </m:r>
                      <m:sSup>
                        <m:sSupPr>
                          <m:ctrlPr>
                            <a:rPr lang="en-US" sz="2400" b="0" i="1" smtClean="0">
                              <a:solidFill>
                                <a:schemeClr val="bg1"/>
                              </a:solidFill>
                              <a:latin typeface="Cambria Math" charset="0"/>
                              <a:ea typeface="Cambria Math" charset="0"/>
                              <a:cs typeface="Cambria Math" charset="0"/>
                            </a:rPr>
                          </m:ctrlPr>
                        </m:sSupPr>
                        <m:e>
                          <m:r>
                            <a:rPr lang="en-US" sz="2400" b="0" i="1" smtClean="0">
                              <a:solidFill>
                                <a:schemeClr val="bg1"/>
                              </a:solidFill>
                              <a:latin typeface="Cambria Math" charset="0"/>
                              <a:ea typeface="Cambria Math" charset="0"/>
                              <a:cs typeface="Cambria Math" charset="0"/>
                            </a:rPr>
                            <m:t>(</m:t>
                          </m:r>
                          <m:f>
                            <m:fPr>
                              <m:ctrlPr>
                                <a:rPr lang="bg-BG" sz="2400" b="0" i="1" smtClean="0">
                                  <a:solidFill>
                                    <a:schemeClr val="bg1"/>
                                  </a:solidFill>
                                  <a:latin typeface="Cambria Math" charset="0"/>
                                  <a:ea typeface="Cambria Math" charset="0"/>
                                  <a:cs typeface="Cambria Math" charset="0"/>
                                </a:rPr>
                              </m:ctrlPr>
                            </m:fPr>
                            <m:num>
                              <m:r>
                                <a:rPr lang="en-US" sz="2400" b="0" i="1" smtClean="0">
                                  <a:solidFill>
                                    <a:schemeClr val="bg1"/>
                                  </a:solidFill>
                                  <a:latin typeface="Cambria Math" charset="0"/>
                                  <a:ea typeface="Cambria Math" charset="0"/>
                                  <a:cs typeface="Cambria Math" charset="0"/>
                                </a:rPr>
                                <m:t>𝐷</m:t>
                              </m:r>
                              <m:r>
                                <a:rPr lang="en-US" sz="2400" b="0" i="1" smtClean="0">
                                  <a:solidFill>
                                    <a:schemeClr val="bg1"/>
                                  </a:solidFill>
                                  <a:latin typeface="Cambria Math" charset="0"/>
                                  <a:ea typeface="Cambria Math" charset="0"/>
                                  <a:cs typeface="Cambria Math" charset="0"/>
                                </a:rPr>
                                <m:t>(</m:t>
                              </m:r>
                              <m:r>
                                <a:rPr lang="en-US" sz="2400" b="0" i="1" smtClean="0">
                                  <a:solidFill>
                                    <a:schemeClr val="bg1"/>
                                  </a:solidFill>
                                  <a:latin typeface="Cambria Math" charset="0"/>
                                  <a:ea typeface="Cambria Math" charset="0"/>
                                  <a:cs typeface="Cambria Math" charset="0"/>
                                </a:rPr>
                                <m:t>𝑎</m:t>
                              </m:r>
                              <m:r>
                                <a:rPr lang="en-US" sz="2400" b="0" i="1" smtClean="0">
                                  <a:solidFill>
                                    <a:schemeClr val="bg1"/>
                                  </a:solidFill>
                                  <a:latin typeface="Cambria Math" charset="0"/>
                                  <a:ea typeface="Cambria Math" charset="0"/>
                                  <a:cs typeface="Cambria Math" charset="0"/>
                                </a:rPr>
                                <m:t>,</m:t>
                              </m:r>
                              <m:r>
                                <a:rPr lang="en-US" sz="2400" b="0" i="1" smtClean="0">
                                  <a:solidFill>
                                    <a:schemeClr val="bg1"/>
                                  </a:solidFill>
                                  <a:latin typeface="Cambria Math" charset="0"/>
                                  <a:ea typeface="Cambria Math" charset="0"/>
                                  <a:cs typeface="Cambria Math" charset="0"/>
                                </a:rPr>
                                <m:t>𝑏</m:t>
                              </m:r>
                              <m:r>
                                <a:rPr lang="en-US" sz="2400" b="0" i="1" smtClean="0">
                                  <a:solidFill>
                                    <a:schemeClr val="bg1"/>
                                  </a:solidFill>
                                  <a:latin typeface="Cambria Math" charset="0"/>
                                  <a:ea typeface="Cambria Math" charset="0"/>
                                  <a:cs typeface="Cambria Math" charset="0"/>
                                </a:rPr>
                                <m:t>)</m:t>
                              </m:r>
                            </m:num>
                            <m:den>
                              <m:r>
                                <a:rPr lang="bg-BG" sz="2400" b="0" i="1" smtClean="0">
                                  <a:solidFill>
                                    <a:schemeClr val="bg1"/>
                                  </a:solidFill>
                                  <a:latin typeface="Cambria Math" charset="0"/>
                                  <a:ea typeface="Cambria Math" charset="0"/>
                                  <a:cs typeface="Cambria Math" charset="0"/>
                                </a:rPr>
                                <m:t>𝜆</m:t>
                              </m:r>
                            </m:den>
                          </m:f>
                          <m:r>
                            <a:rPr lang="en-US" sz="2400" b="0" i="1" smtClean="0">
                              <a:solidFill>
                                <a:schemeClr val="bg1"/>
                              </a:solidFill>
                              <a:latin typeface="Cambria Math" charset="0"/>
                              <a:ea typeface="Cambria Math" charset="0"/>
                              <a:cs typeface="Cambria Math" charset="0"/>
                            </a:rPr>
                            <m:t>)</m:t>
                          </m:r>
                        </m:e>
                        <m:sup>
                          <m:r>
                            <a:rPr lang="en-US" sz="2400" b="0" i="1" smtClean="0">
                              <a:solidFill>
                                <a:schemeClr val="bg1"/>
                              </a:solidFill>
                              <a:latin typeface="Cambria Math" charset="0"/>
                              <a:ea typeface="Cambria Math" charset="0"/>
                              <a:cs typeface="Cambria Math" charset="0"/>
                            </a:rPr>
                            <m:t>2</m:t>
                          </m:r>
                        </m:sup>
                      </m:sSup>
                      <m:r>
                        <a:rPr lang="en-US" sz="2400" b="0" i="1" smtClean="0">
                          <a:solidFill>
                            <a:schemeClr val="bg1"/>
                          </a:solidFill>
                          <a:latin typeface="Cambria Math" charset="0"/>
                          <a:ea typeface="Cambria Math" charset="0"/>
                          <a:cs typeface="Cambria Math" charset="0"/>
                        </a:rPr>
                        <m:t>]</m:t>
                      </m:r>
                    </m:oMath>
                  </m:oMathPara>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64402" y="2149698"/>
                <a:ext cx="8929718" cy="793422"/>
              </a:xfrm>
              <a:prstGeom prst="rect">
                <a:avLst/>
              </a:prstGeom>
              <a:blipFill rotWithShape="0">
                <a:blip r:embed="rId2"/>
                <a:stretch>
                  <a:fillRect/>
                </a:stretch>
              </a:blipFill>
            </p:spPr>
            <p:txBody>
              <a:bodyPr/>
              <a:lstStyle/>
              <a:p>
                <a:r>
                  <a:rPr lang="en-US">
                    <a:noFill/>
                  </a:rPr>
                  <a:t> </a:t>
                </a:r>
              </a:p>
            </p:txBody>
          </p:sp>
        </mc:Fallback>
      </mc:AlternateContent>
      <p:sp>
        <p:nvSpPr>
          <p:cNvPr id="10" name="TextBox 9"/>
          <p:cNvSpPr txBox="1"/>
          <p:nvPr/>
        </p:nvSpPr>
        <p:spPr>
          <a:xfrm>
            <a:off x="182119" y="1124744"/>
            <a:ext cx="8568952" cy="707886"/>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2000" dirty="0" smtClean="0">
                <a:solidFill>
                  <a:schemeClr val="bg1"/>
                </a:solidFill>
                <a:latin typeface="Arial Rounded MT Bold" pitchFamily="34" charset="0"/>
              </a:rPr>
              <a:t>The original connection technique proposed by Maas for Liquid State Machines:</a:t>
            </a:r>
          </a:p>
        </p:txBody>
      </p:sp>
      <p:sp>
        <p:nvSpPr>
          <p:cNvPr id="11" name="TextBox 10"/>
          <p:cNvSpPr txBox="1"/>
          <p:nvPr/>
        </p:nvSpPr>
        <p:spPr>
          <a:xfrm>
            <a:off x="196364" y="2943120"/>
            <a:ext cx="8568952" cy="2923877"/>
          </a:xfrm>
          <a:prstGeom prst="rect">
            <a:avLst/>
          </a:prstGeom>
          <a:noFill/>
        </p:spPr>
        <p:txBody>
          <a:bodyPr wrap="square" rtlCol="0">
            <a:spAutoFit/>
          </a:bodyPr>
          <a:lstStyle/>
          <a:p>
            <a:pPr marL="230188" lvl="0" indent="-11113">
              <a:defRPr/>
            </a:pPr>
            <a:r>
              <a:rPr lang="en-US" sz="2000" dirty="0" smtClean="0">
                <a:solidFill>
                  <a:schemeClr val="bg1"/>
                </a:solidFill>
                <a:latin typeface="Arial Rounded MT Bold" pitchFamily="34" charset="0"/>
              </a:rPr>
              <a:t>Where</a:t>
            </a:r>
          </a:p>
          <a:p>
            <a:pPr marL="230188" lvl="0" indent="-11113">
              <a:defRPr/>
            </a:pPr>
            <a:r>
              <a:rPr lang="en-US" sz="2000" dirty="0" smtClean="0">
                <a:solidFill>
                  <a:schemeClr val="accent6"/>
                </a:solidFill>
                <a:latin typeface="Arial Rounded MT Bold" pitchFamily="34" charset="0"/>
              </a:rPr>
              <a:t>D(a</a:t>
            </a:r>
            <a:r>
              <a:rPr lang="en-US" sz="2000" dirty="0">
                <a:solidFill>
                  <a:schemeClr val="accent6"/>
                </a:solidFill>
                <a:latin typeface="Arial Rounded MT Bold" pitchFamily="34" charset="0"/>
              </a:rPr>
              <a:t>, b) </a:t>
            </a:r>
            <a:r>
              <a:rPr lang="en-US" sz="2000" dirty="0">
                <a:solidFill>
                  <a:schemeClr val="bg1"/>
                </a:solidFill>
                <a:latin typeface="Arial Rounded MT Bold" pitchFamily="34" charset="0"/>
              </a:rPr>
              <a:t>is the Euclidean distance between neurons </a:t>
            </a:r>
            <a:r>
              <a:rPr lang="en-US" sz="2000" i="1" dirty="0">
                <a:solidFill>
                  <a:schemeClr val="bg1"/>
                </a:solidFill>
                <a:latin typeface="Arial Rounded MT Bold" pitchFamily="34" charset="0"/>
              </a:rPr>
              <a:t>a</a:t>
            </a:r>
            <a:r>
              <a:rPr lang="en-US" sz="2000" dirty="0">
                <a:solidFill>
                  <a:schemeClr val="bg1"/>
                </a:solidFill>
                <a:latin typeface="Arial Rounded MT Bold" pitchFamily="34" charset="0"/>
              </a:rPr>
              <a:t> and </a:t>
            </a:r>
            <a:r>
              <a:rPr lang="en-US" sz="2000" i="1" dirty="0" smtClean="0">
                <a:solidFill>
                  <a:schemeClr val="bg1"/>
                </a:solidFill>
                <a:latin typeface="Arial Rounded MT Bold" pitchFamily="34" charset="0"/>
              </a:rPr>
              <a:t>b</a:t>
            </a:r>
            <a:r>
              <a:rPr lang="en-US" sz="2000" dirty="0" smtClean="0">
                <a:solidFill>
                  <a:schemeClr val="bg1"/>
                </a:solidFill>
                <a:latin typeface="Arial Rounded MT Bold" pitchFamily="34" charset="0"/>
              </a:rPr>
              <a:t>,</a:t>
            </a:r>
          </a:p>
          <a:p>
            <a:pPr marL="230188" lvl="0" indent="-11113">
              <a:defRPr/>
            </a:pPr>
            <a:r>
              <a:rPr lang="en-US" sz="2000" dirty="0" smtClean="0">
                <a:solidFill>
                  <a:schemeClr val="accent6"/>
                </a:solidFill>
                <a:latin typeface="Arial Rounded MT Bold" pitchFamily="34" charset="0"/>
              </a:rPr>
              <a:t>𝞴</a:t>
            </a:r>
            <a:r>
              <a:rPr lang="en-US" sz="2000" dirty="0" smtClean="0">
                <a:solidFill>
                  <a:schemeClr val="bg1"/>
                </a:solidFill>
                <a:latin typeface="Arial Rounded MT Bold" pitchFamily="34" charset="0"/>
              </a:rPr>
              <a:t> is a connection parameter</a:t>
            </a:r>
          </a:p>
          <a:p>
            <a:pPr marL="230188" lvl="0" indent="-11113">
              <a:defRPr/>
            </a:pPr>
            <a:r>
              <a:rPr lang="en-US" sz="2000" dirty="0">
                <a:solidFill>
                  <a:schemeClr val="bg1"/>
                </a:solidFill>
                <a:latin typeface="Arial Rounded MT Bold" pitchFamily="34" charset="0"/>
              </a:rPr>
              <a:t>and </a:t>
            </a:r>
            <a:r>
              <a:rPr lang="en-US" sz="2000" dirty="0">
                <a:solidFill>
                  <a:schemeClr val="accent6"/>
                </a:solidFill>
                <a:latin typeface="Arial Rounded MT Bold" pitchFamily="34" charset="0"/>
              </a:rPr>
              <a:t>C</a:t>
            </a:r>
            <a:r>
              <a:rPr lang="en-US" sz="2000" dirty="0">
                <a:solidFill>
                  <a:schemeClr val="bg1"/>
                </a:solidFill>
                <a:latin typeface="Arial Rounded MT Bold" pitchFamily="34" charset="0"/>
              </a:rPr>
              <a:t> is set depending on whether neurons are inhibitory (I) or excitatory (</a:t>
            </a:r>
            <a:r>
              <a:rPr lang="en-US" sz="2000" dirty="0" smtClean="0">
                <a:solidFill>
                  <a:schemeClr val="bg1"/>
                </a:solidFill>
                <a:latin typeface="Arial Rounded MT Bold" pitchFamily="34" charset="0"/>
              </a:rPr>
              <a:t>E):</a:t>
            </a:r>
          </a:p>
          <a:p>
            <a:pPr marL="230188" lvl="0" indent="-11113">
              <a:defRPr/>
            </a:pPr>
            <a:endParaRPr lang="en-US" sz="2000" dirty="0" smtClean="0">
              <a:solidFill>
                <a:schemeClr val="bg1"/>
              </a:solidFill>
              <a:latin typeface="Arial Rounded MT Bold" pitchFamily="34" charset="0"/>
            </a:endParaRPr>
          </a:p>
          <a:p>
            <a:pPr marL="230188" lvl="0" indent="311150">
              <a:defRPr/>
            </a:pPr>
            <a:r>
              <a:rPr lang="en-US" sz="1600" dirty="0" smtClean="0">
                <a:solidFill>
                  <a:schemeClr val="bg1"/>
                </a:solidFill>
                <a:latin typeface="Monaco" charset="0"/>
                <a:ea typeface="Monaco" charset="0"/>
                <a:cs typeface="Monaco" charset="0"/>
              </a:rPr>
              <a:t>0.3    (EE)</a:t>
            </a:r>
          </a:p>
          <a:p>
            <a:pPr marL="230188" lvl="0" indent="311150">
              <a:defRPr/>
            </a:pPr>
            <a:r>
              <a:rPr lang="en-US" sz="1600" dirty="0" smtClean="0">
                <a:solidFill>
                  <a:schemeClr val="bg1"/>
                </a:solidFill>
                <a:latin typeface="Monaco" charset="0"/>
                <a:ea typeface="Monaco" charset="0"/>
                <a:cs typeface="Monaco" charset="0"/>
              </a:rPr>
              <a:t>0.2    </a:t>
            </a:r>
            <a:r>
              <a:rPr lang="en-US" sz="1600" dirty="0">
                <a:solidFill>
                  <a:schemeClr val="bg1"/>
                </a:solidFill>
                <a:latin typeface="Monaco" charset="0"/>
                <a:ea typeface="Monaco" charset="0"/>
                <a:cs typeface="Monaco" charset="0"/>
              </a:rPr>
              <a:t>(</a:t>
            </a:r>
            <a:r>
              <a:rPr lang="en-US" sz="1600" dirty="0" smtClean="0">
                <a:solidFill>
                  <a:schemeClr val="bg1"/>
                </a:solidFill>
                <a:latin typeface="Monaco" charset="0"/>
                <a:ea typeface="Monaco" charset="0"/>
                <a:cs typeface="Monaco" charset="0"/>
              </a:rPr>
              <a:t>EI)</a:t>
            </a:r>
          </a:p>
          <a:p>
            <a:pPr marL="230188" lvl="0" indent="311150">
              <a:defRPr/>
            </a:pPr>
            <a:r>
              <a:rPr lang="en-US" sz="1600" dirty="0" smtClean="0">
                <a:solidFill>
                  <a:schemeClr val="bg1"/>
                </a:solidFill>
                <a:latin typeface="Monaco" charset="0"/>
                <a:ea typeface="Monaco" charset="0"/>
                <a:cs typeface="Monaco" charset="0"/>
              </a:rPr>
              <a:t>0.4    </a:t>
            </a:r>
            <a:r>
              <a:rPr lang="en-US" sz="1600" dirty="0">
                <a:solidFill>
                  <a:schemeClr val="bg1"/>
                </a:solidFill>
                <a:latin typeface="Monaco" charset="0"/>
                <a:ea typeface="Monaco" charset="0"/>
                <a:cs typeface="Monaco" charset="0"/>
              </a:rPr>
              <a:t>(</a:t>
            </a:r>
            <a:r>
              <a:rPr lang="en-US" sz="1600" dirty="0" smtClean="0">
                <a:solidFill>
                  <a:schemeClr val="bg1"/>
                </a:solidFill>
                <a:latin typeface="Monaco" charset="0"/>
                <a:ea typeface="Monaco" charset="0"/>
                <a:cs typeface="Monaco" charset="0"/>
              </a:rPr>
              <a:t>IE)</a:t>
            </a:r>
          </a:p>
          <a:p>
            <a:pPr marL="230188" lvl="0" indent="311150">
              <a:defRPr/>
            </a:pPr>
            <a:r>
              <a:rPr lang="en-US" sz="1600" dirty="0" smtClean="0">
                <a:solidFill>
                  <a:schemeClr val="bg1"/>
                </a:solidFill>
                <a:latin typeface="Monaco" charset="0"/>
                <a:ea typeface="Monaco" charset="0"/>
                <a:cs typeface="Monaco" charset="0"/>
              </a:rPr>
              <a:t>0.1    </a:t>
            </a:r>
            <a:r>
              <a:rPr lang="en-US" sz="1600" dirty="0">
                <a:solidFill>
                  <a:schemeClr val="bg1"/>
                </a:solidFill>
                <a:latin typeface="Monaco" charset="0"/>
                <a:ea typeface="Monaco" charset="0"/>
                <a:cs typeface="Monaco" charset="0"/>
              </a:rPr>
              <a:t>(II</a:t>
            </a:r>
            <a:r>
              <a:rPr lang="en-US" sz="1600" dirty="0" smtClean="0">
                <a:solidFill>
                  <a:schemeClr val="bg1"/>
                </a:solidFill>
                <a:latin typeface="Monaco" charset="0"/>
                <a:ea typeface="Monaco" charset="0"/>
                <a:cs typeface="Monaco" charset="0"/>
              </a:rPr>
              <a:t>)</a:t>
            </a:r>
          </a:p>
        </p:txBody>
      </p:sp>
      <p:sp>
        <p:nvSpPr>
          <p:cNvPr id="6" name="Slide Number Placeholder 5"/>
          <p:cNvSpPr>
            <a:spLocks noGrp="1"/>
          </p:cNvSpPr>
          <p:nvPr>
            <p:ph type="sldNum" sz="quarter" idx="12"/>
          </p:nvPr>
        </p:nvSpPr>
        <p:spPr/>
        <p:txBody>
          <a:bodyPr/>
          <a:lstStyle/>
          <a:p>
            <a:fld id="{6B90C5BF-2CED-4358-A890-A3B0884E13FA}" type="slidenum">
              <a:rPr lang="en-US" smtClean="0"/>
              <a:pPr/>
              <a:t>24</a:t>
            </a:fld>
            <a:endParaRPr lang="en-US" dirty="0"/>
          </a:p>
        </p:txBody>
      </p:sp>
      <p:sp>
        <p:nvSpPr>
          <p:cNvPr id="12" name="Footer Placeholder 11"/>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332015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smtClean="0">
                <a:solidFill>
                  <a:schemeClr val="tx1">
                    <a:lumMod val="95000"/>
                    <a:lumOff val="5000"/>
                  </a:schemeClr>
                </a:solidFill>
                <a:latin typeface="Myriad Apple" pitchFamily="2" charset="0"/>
              </a:rPr>
              <a:t>Mass’s</a:t>
            </a:r>
            <a:endParaRPr lang="en-US" sz="240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defTabSz="914400" eaLnBrk="1" fontAlgn="auto" latinLnBrk="0" hangingPunct="1">
                  <a:lnSpc>
                    <a:spcPct val="100000"/>
                  </a:lnSpc>
                  <a:spcBef>
                    <a:spcPts val="0"/>
                  </a:spcBef>
                  <a:spcAft>
                    <a:spcPts val="0"/>
                  </a:spcAft>
                  <a:buClrTx/>
                  <a:buSzTx/>
                  <a:buFont typeface="Arial" pitchFamily="34" charset="0"/>
                  <a:buNone/>
                  <a:tabLst/>
                  <a:defRPr/>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charset="0"/>
                          <a:ea typeface="Cambria Math" charset="0"/>
                          <a:cs typeface="Cambria Math" charset="0"/>
                        </a:rPr>
                        <m:t>𝜆</m:t>
                      </m:r>
                      <m:r>
                        <a:rPr lang="en-US" sz="2400" b="0" i="1" smtClean="0">
                          <a:solidFill>
                            <a:schemeClr val="bg1"/>
                          </a:solidFill>
                          <a:latin typeface="Cambria Math" charset="0"/>
                          <a:ea typeface="Cambria Math" charset="0"/>
                          <a:cs typeface="Cambria Math" charset="0"/>
                        </a:rPr>
                        <m:t>=0.5</m:t>
                      </m:r>
                    </m:oMath>
                  </m:oMathPara>
                </a14:m>
                <a:endParaRPr lang="en-US" sz="240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25</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593566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Mass’s</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defTabSz="914400" eaLnBrk="1" fontAlgn="auto" latinLnBrk="0" hangingPunct="1">
                  <a:lnSpc>
                    <a:spcPct val="100000"/>
                  </a:lnSpc>
                  <a:spcBef>
                    <a:spcPts val="0"/>
                  </a:spcBef>
                  <a:spcAft>
                    <a:spcPts val="0"/>
                  </a:spcAft>
                  <a:buClrTx/>
                  <a:buSzTx/>
                  <a:buFont typeface="Arial" pitchFamily="34" charset="0"/>
                  <a:buNone/>
                  <a:tabLst/>
                  <a:defRPr/>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charset="0"/>
                          <a:ea typeface="Cambria Math" charset="0"/>
                          <a:cs typeface="Cambria Math" charset="0"/>
                        </a:rPr>
                        <m:t>𝜆</m:t>
                      </m:r>
                      <m:r>
                        <a:rPr lang="en-US" sz="2400" b="0" i="1" smtClean="0">
                          <a:solidFill>
                            <a:schemeClr val="bg1"/>
                          </a:solidFill>
                          <a:latin typeface="Cambria Math" charset="0"/>
                          <a:ea typeface="Cambria Math" charset="0"/>
                          <a:cs typeface="Cambria Math" charset="0"/>
                        </a:rPr>
                        <m:t>=1.0</m:t>
                      </m:r>
                    </m:oMath>
                  </m:oMathPara>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26</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2561794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Mass’s</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defTabSz="914400" eaLnBrk="1" fontAlgn="auto" latinLnBrk="0" hangingPunct="1">
                  <a:lnSpc>
                    <a:spcPct val="100000"/>
                  </a:lnSpc>
                  <a:spcBef>
                    <a:spcPts val="0"/>
                  </a:spcBef>
                  <a:spcAft>
                    <a:spcPts val="0"/>
                  </a:spcAft>
                  <a:buClrTx/>
                  <a:buSzTx/>
                  <a:buFont typeface="Arial" pitchFamily="34" charset="0"/>
                  <a:buNone/>
                  <a:tabLst/>
                  <a:defRPr/>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charset="0"/>
                          <a:ea typeface="Cambria Math" charset="0"/>
                          <a:cs typeface="Cambria Math" charset="0"/>
                        </a:rPr>
                        <m:t>𝜆</m:t>
                      </m:r>
                      <m:r>
                        <a:rPr lang="en-US" sz="2400" b="0" i="1" smtClean="0">
                          <a:solidFill>
                            <a:schemeClr val="bg1"/>
                          </a:solidFill>
                          <a:latin typeface="Cambria Math" charset="0"/>
                          <a:ea typeface="Cambria Math" charset="0"/>
                          <a:cs typeface="Cambria Math" charset="0"/>
                        </a:rPr>
                        <m:t>=1.5</m:t>
                      </m:r>
                    </m:oMath>
                  </m:oMathPara>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27</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643564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a:t>
            </a:r>
            <a:endParaRPr lang="en-US" sz="2400" dirty="0">
              <a:solidFill>
                <a:schemeClr val="tx1">
                  <a:lumMod val="95000"/>
                  <a:lumOff val="5000"/>
                </a:schemeClr>
              </a:solidFill>
              <a:latin typeface="Myriad Apple" pitchFamily="2" charset="0"/>
            </a:endParaRPr>
          </a:p>
        </p:txBody>
      </p:sp>
      <p:sp>
        <p:nvSpPr>
          <p:cNvPr id="9" name="TextBox 8"/>
          <p:cNvSpPr txBox="1"/>
          <p:nvPr/>
        </p:nvSpPr>
        <p:spPr>
          <a:xfrm>
            <a:off x="1619672" y="4120904"/>
            <a:ext cx="1617936"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Lattice A</a:t>
            </a:r>
            <a:endParaRPr lang="en-US" sz="2400" dirty="0" smtClean="0">
              <a:solidFill>
                <a:schemeClr val="bg1"/>
              </a:solidFill>
              <a:latin typeface="Arial Rounded MT Bold" pitchFamily="34" charset="0"/>
            </a:endParaRPr>
          </a:p>
        </p:txBody>
      </p:sp>
      <p:pic>
        <p:nvPicPr>
          <p:cNvPr id="3" name="Picture 2"/>
          <p:cNvPicPr>
            <a:picLocks noChangeAspect="1"/>
          </p:cNvPicPr>
          <p:nvPr/>
        </p:nvPicPr>
        <p:blipFill>
          <a:blip r:embed="rId3"/>
          <a:stretch>
            <a:fillRect/>
          </a:stretch>
        </p:blipFill>
        <p:spPr>
          <a:xfrm>
            <a:off x="1259632" y="1173555"/>
            <a:ext cx="2969121" cy="2902772"/>
          </a:xfrm>
          <a:prstGeom prst="rect">
            <a:avLst/>
          </a:prstGeom>
          <a:effectLst>
            <a:softEdge rad="101600"/>
          </a:effectLst>
        </p:spPr>
      </p:pic>
      <p:pic>
        <p:nvPicPr>
          <p:cNvPr id="4" name="Picture 3"/>
          <p:cNvPicPr>
            <a:picLocks noChangeAspect="1"/>
          </p:cNvPicPr>
          <p:nvPr/>
        </p:nvPicPr>
        <p:blipFill>
          <a:blip r:embed="rId4"/>
          <a:stretch>
            <a:fillRect/>
          </a:stretch>
        </p:blipFill>
        <p:spPr>
          <a:xfrm>
            <a:off x="5364088" y="1227463"/>
            <a:ext cx="2969121" cy="2794955"/>
          </a:xfrm>
          <a:prstGeom prst="rect">
            <a:avLst/>
          </a:prstGeom>
          <a:effectLst>
            <a:softEdge rad="101600"/>
          </a:effectLst>
        </p:spPr>
      </p:pic>
      <p:sp>
        <p:nvSpPr>
          <p:cNvPr id="10" name="TextBox 9"/>
          <p:cNvSpPr txBox="1"/>
          <p:nvPr/>
        </p:nvSpPr>
        <p:spPr>
          <a:xfrm>
            <a:off x="5796136" y="4120904"/>
            <a:ext cx="1617936"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Lattice B</a:t>
            </a:r>
            <a:endParaRPr lang="en-US" sz="2400" dirty="0" smtClean="0">
              <a:solidFill>
                <a:schemeClr val="bg1"/>
              </a:solidFill>
              <a:latin typeface="Arial Rounded MT Bold" pitchFamily="34" charset="0"/>
            </a:endParaRPr>
          </a:p>
        </p:txBody>
      </p:sp>
      <p:sp>
        <p:nvSpPr>
          <p:cNvPr id="11" name="TextBox 10"/>
          <p:cNvSpPr txBox="1"/>
          <p:nvPr/>
        </p:nvSpPr>
        <p:spPr>
          <a:xfrm>
            <a:off x="-3564" y="4797152"/>
            <a:ext cx="8752028" cy="1384995"/>
          </a:xfrm>
          <a:prstGeom prst="rect">
            <a:avLst/>
          </a:prstGeom>
          <a:noFill/>
        </p:spPr>
        <p:txBody>
          <a:bodyPr wrap="square" rtlCol="0">
            <a:spAutoFit/>
          </a:bodyPr>
          <a:lstStyle/>
          <a:p>
            <a:pPr marL="627063" lvl="0" indent="-285750">
              <a:defRPr/>
            </a:pPr>
            <a:r>
              <a:rPr lang="en-US" sz="2400" dirty="0">
                <a:solidFill>
                  <a:schemeClr val="accent6"/>
                </a:solidFill>
                <a:ea typeface="Cambria Math" charset="0"/>
                <a:cs typeface="Cambria Math" charset="0"/>
              </a:rPr>
              <a:t>Watts–</a:t>
            </a:r>
            <a:r>
              <a:rPr lang="en-US" sz="2400" dirty="0" err="1">
                <a:solidFill>
                  <a:schemeClr val="accent6"/>
                </a:solidFill>
                <a:ea typeface="Cambria Math" charset="0"/>
                <a:cs typeface="Cambria Math" charset="0"/>
              </a:rPr>
              <a:t>Strogatz</a:t>
            </a:r>
            <a:r>
              <a:rPr lang="en-US" sz="2400" dirty="0">
                <a:solidFill>
                  <a:schemeClr val="bg1"/>
                </a:solidFill>
                <a:ea typeface="Cambria Math" charset="0"/>
                <a:cs typeface="Cambria Math" charset="0"/>
              </a:rPr>
              <a:t> </a:t>
            </a:r>
            <a:r>
              <a:rPr lang="en-US" sz="2400" dirty="0" smtClean="0">
                <a:solidFill>
                  <a:schemeClr val="bg1"/>
                </a:solidFill>
                <a:ea typeface="Cambria Math" charset="0"/>
                <a:cs typeface="Cambria Math" charset="0"/>
              </a:rPr>
              <a:t>Algorithm:</a:t>
            </a:r>
          </a:p>
          <a:p>
            <a:pPr marL="627063" lvl="0" indent="-4763">
              <a:defRPr/>
            </a:pPr>
            <a:r>
              <a:rPr lang="en-US" sz="2000" dirty="0" smtClean="0">
                <a:solidFill>
                  <a:schemeClr val="bg1"/>
                </a:solidFill>
                <a:latin typeface="Arial Rounded MT Bold" pitchFamily="34" charset="0"/>
              </a:rPr>
              <a:t>The network </a:t>
            </a:r>
            <a:r>
              <a:rPr lang="en-US" sz="2000" dirty="0">
                <a:solidFill>
                  <a:schemeClr val="bg1"/>
                </a:solidFill>
                <a:latin typeface="Arial Rounded MT Bold" pitchFamily="34" charset="0"/>
              </a:rPr>
              <a:t>is created by removing each edge with uniform, independent probability </a:t>
            </a:r>
            <a:r>
              <a:rPr lang="en-US" sz="2000" i="1" dirty="0">
                <a:solidFill>
                  <a:schemeClr val="bg1"/>
                </a:solidFill>
                <a:latin typeface="Arial Rounded MT Bold" pitchFamily="34" charset="0"/>
              </a:rPr>
              <a:t>p</a:t>
            </a:r>
            <a:r>
              <a:rPr lang="en-US" sz="2000" dirty="0">
                <a:solidFill>
                  <a:schemeClr val="bg1"/>
                </a:solidFill>
                <a:latin typeface="Arial Rounded MT Bold" pitchFamily="34" charset="0"/>
              </a:rPr>
              <a:t> and rewiring it to yield an edge between a pair of nodes that are chosen uniformly at random.</a:t>
            </a:r>
            <a:endParaRPr lang="en-US" sz="2000" dirty="0" smtClean="0">
              <a:solidFill>
                <a:schemeClr val="bg1"/>
              </a:solidFill>
              <a:latin typeface="Arial Rounded MT Bold" pitchFamily="34" charset="0"/>
            </a:endParaRPr>
          </a:p>
        </p:txBody>
      </p:sp>
      <p:sp>
        <p:nvSpPr>
          <p:cNvPr id="12" name="Slide Number Placeholder 11"/>
          <p:cNvSpPr>
            <a:spLocks noGrp="1"/>
          </p:cNvSpPr>
          <p:nvPr>
            <p:ph type="sldNum" sz="quarter" idx="12"/>
          </p:nvPr>
        </p:nvSpPr>
        <p:spPr/>
        <p:txBody>
          <a:bodyPr/>
          <a:lstStyle/>
          <a:p>
            <a:fld id="{6B90C5BF-2CED-4358-A890-A3B0884E13FA}" type="slidenum">
              <a:rPr lang="en-US" smtClean="0"/>
              <a:pPr/>
              <a:t>28</a:t>
            </a:fld>
            <a:endParaRPr lang="en-US" dirty="0"/>
          </a:p>
        </p:txBody>
      </p:sp>
      <p:sp>
        <p:nvSpPr>
          <p:cNvPr id="13" name="Footer Placeholder 12"/>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322212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3643627">
            <a:off x="3028101" y="-731906"/>
            <a:ext cx="11011154" cy="9833979"/>
          </a:xfrm>
          <a:prstGeom prst="arc">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7" name="Rectangle 6"/>
          <p:cNvSpPr/>
          <p:nvPr/>
        </p:nvSpPr>
        <p:spPr>
          <a:xfrm>
            <a:off x="-1" y="0"/>
            <a:ext cx="464400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Brain</a:t>
            </a:r>
          </a:p>
        </p:txBody>
      </p:sp>
      <p:sp>
        <p:nvSpPr>
          <p:cNvPr id="6" name="Rectangle 5"/>
          <p:cNvSpPr/>
          <p:nvPr/>
        </p:nvSpPr>
        <p:spPr>
          <a:xfrm>
            <a:off x="4499992" y="0"/>
            <a:ext cx="4752007"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a:solidFill>
                  <a:schemeClr val="tx1">
                    <a:lumMod val="95000"/>
                    <a:lumOff val="5000"/>
                  </a:schemeClr>
                </a:solidFill>
                <a:latin typeface="Myriad Apple" pitchFamily="2" charset="0"/>
              </a:rPr>
              <a:t>Lateral </a:t>
            </a:r>
            <a:r>
              <a:rPr lang="en-US" sz="2400">
                <a:solidFill>
                  <a:schemeClr val="tx1">
                    <a:lumMod val="95000"/>
                    <a:lumOff val="5000"/>
                  </a:schemeClr>
                </a:solidFill>
                <a:latin typeface="Myriad Apple" pitchFamily="2" charset="0"/>
              </a:rPr>
              <a:t>Geniculate </a:t>
            </a:r>
            <a:r>
              <a:rPr lang="en-US" sz="2400" smtClean="0">
                <a:solidFill>
                  <a:schemeClr val="tx1">
                    <a:lumMod val="95000"/>
                    <a:lumOff val="5000"/>
                  </a:schemeClr>
                </a:solidFill>
                <a:latin typeface="Myriad Apple" pitchFamily="2" charset="0"/>
              </a:rPr>
              <a:t>Nucleus and V1</a:t>
            </a:r>
            <a:endParaRPr lang="en-US" sz="2400" dirty="0">
              <a:solidFill>
                <a:schemeClr val="tx1">
                  <a:lumMod val="95000"/>
                  <a:lumOff val="5000"/>
                </a:schemeClr>
              </a:solidFill>
              <a:latin typeface="Myriad Apple" pitchFamily="2" charset="0"/>
            </a:endParaRPr>
          </a:p>
        </p:txBody>
      </p:sp>
      <p:pic>
        <p:nvPicPr>
          <p:cNvPr id="4" name="Picture 3"/>
          <p:cNvPicPr>
            <a:picLocks noChangeAspect="1"/>
          </p:cNvPicPr>
          <p:nvPr/>
        </p:nvPicPr>
        <p:blipFill>
          <a:blip r:embed="rId3"/>
          <a:stretch>
            <a:fillRect/>
          </a:stretch>
        </p:blipFill>
        <p:spPr>
          <a:xfrm>
            <a:off x="323528" y="904222"/>
            <a:ext cx="2880320" cy="5267483"/>
          </a:xfrm>
          <a:prstGeom prst="rect">
            <a:avLst/>
          </a:prstGeom>
        </p:spPr>
      </p:pic>
      <p:sp>
        <p:nvSpPr>
          <p:cNvPr id="13" name="TextBox 12"/>
          <p:cNvSpPr txBox="1"/>
          <p:nvPr/>
        </p:nvSpPr>
        <p:spPr>
          <a:xfrm>
            <a:off x="270331" y="6232930"/>
            <a:ext cx="3221549" cy="400110"/>
          </a:xfrm>
          <a:prstGeom prst="rect">
            <a:avLst/>
          </a:prstGeom>
          <a:noFill/>
        </p:spPr>
        <p:txBody>
          <a:bodyPr wrap="square" rtlCol="0">
            <a:spAutoFit/>
          </a:bodyPr>
          <a:lstStyle/>
          <a:p>
            <a:pPr marL="341313"/>
            <a:r>
              <a:rPr lang="en-US" sz="2000" smtClean="0">
                <a:solidFill>
                  <a:schemeClr val="bg1"/>
                </a:solidFill>
                <a:latin typeface="Arial Rounded MT Bold" charset="0"/>
                <a:ea typeface="Arial Rounded MT Bold" charset="0"/>
                <a:cs typeface="Arial Rounded MT Bold" charset="0"/>
              </a:rPr>
              <a:t>Ganglion Bipolar </a:t>
            </a:r>
            <a:r>
              <a:rPr lang="en-US" sz="2000" dirty="0" smtClean="0">
                <a:solidFill>
                  <a:schemeClr val="bg1"/>
                </a:solidFill>
                <a:latin typeface="Arial Rounded MT Bold" charset="0"/>
                <a:ea typeface="Arial Rounded MT Bold" charset="0"/>
                <a:cs typeface="Arial Rounded MT Bold" charset="0"/>
              </a:rPr>
              <a:t>RF</a:t>
            </a:r>
          </a:p>
        </p:txBody>
      </p:sp>
      <p:grpSp>
        <p:nvGrpSpPr>
          <p:cNvPr id="12" name="Group 11"/>
          <p:cNvGrpSpPr/>
          <p:nvPr/>
        </p:nvGrpSpPr>
        <p:grpSpPr>
          <a:xfrm>
            <a:off x="3663320" y="2032524"/>
            <a:ext cx="5616103" cy="4583024"/>
            <a:chOff x="3663320" y="2032524"/>
            <a:chExt cx="5616103" cy="4583024"/>
          </a:xfrm>
        </p:grpSpPr>
        <p:pic>
          <p:nvPicPr>
            <p:cNvPr id="10" name="Picture 9"/>
            <p:cNvPicPr>
              <a:picLocks noChangeAspect="1"/>
            </p:cNvPicPr>
            <p:nvPr/>
          </p:nvPicPr>
          <p:blipFill>
            <a:blip r:embed="rId4"/>
            <a:stretch>
              <a:fillRect/>
            </a:stretch>
          </p:blipFill>
          <p:spPr>
            <a:xfrm>
              <a:off x="3663320" y="2032524"/>
              <a:ext cx="5616103" cy="3010880"/>
            </a:xfrm>
            <a:prstGeom prst="rect">
              <a:avLst/>
            </a:prstGeom>
          </p:spPr>
        </p:pic>
        <p:sp>
          <p:nvSpPr>
            <p:cNvPr id="15" name="TextBox 14"/>
            <p:cNvSpPr txBox="1"/>
            <p:nvPr/>
          </p:nvSpPr>
          <p:spPr>
            <a:xfrm>
              <a:off x="4788024" y="6215438"/>
              <a:ext cx="2933517" cy="400110"/>
            </a:xfrm>
            <a:prstGeom prst="rect">
              <a:avLst/>
            </a:prstGeom>
            <a:noFill/>
          </p:spPr>
          <p:txBody>
            <a:bodyPr wrap="square" rtlCol="0">
              <a:spAutoFit/>
            </a:bodyPr>
            <a:lstStyle/>
            <a:p>
              <a:pPr marL="341313"/>
              <a:r>
                <a:rPr lang="en-US" sz="2000" dirty="0" smtClean="0">
                  <a:solidFill>
                    <a:schemeClr val="bg1"/>
                  </a:solidFill>
                  <a:latin typeface="Arial Rounded MT Bold" charset="0"/>
                  <a:ea typeface="Arial Rounded MT Bold" charset="0"/>
                  <a:cs typeface="Arial Rounded MT Bold" charset="0"/>
                </a:rPr>
                <a:t>V1 </a:t>
              </a:r>
              <a:r>
                <a:rPr lang="en-US" sz="2000" dirty="0" err="1" smtClean="0">
                  <a:solidFill>
                    <a:schemeClr val="bg1"/>
                  </a:solidFill>
                  <a:latin typeface="Arial Rounded MT Bold" charset="0"/>
                  <a:ea typeface="Arial Rounded MT Bold" charset="0"/>
                  <a:cs typeface="Arial Rounded MT Bold" charset="0"/>
                </a:rPr>
                <a:t>Orientational</a:t>
              </a:r>
              <a:r>
                <a:rPr lang="en-US" sz="2000" dirty="0" smtClean="0">
                  <a:solidFill>
                    <a:schemeClr val="bg1"/>
                  </a:solidFill>
                  <a:latin typeface="Arial Rounded MT Bold" charset="0"/>
                  <a:ea typeface="Arial Rounded MT Bold" charset="0"/>
                  <a:cs typeface="Arial Rounded MT Bold" charset="0"/>
                </a:rPr>
                <a:t> RF</a:t>
              </a:r>
            </a:p>
          </p:txBody>
        </p:sp>
      </p:grpSp>
      <p:grpSp>
        <p:nvGrpSpPr>
          <p:cNvPr id="18" name="Group 17"/>
          <p:cNvGrpSpPr/>
          <p:nvPr/>
        </p:nvGrpSpPr>
        <p:grpSpPr>
          <a:xfrm>
            <a:off x="3133911" y="2422173"/>
            <a:ext cx="5967084" cy="2683640"/>
            <a:chOff x="3133911" y="2422173"/>
            <a:chExt cx="5967084" cy="2683640"/>
          </a:xfrm>
        </p:grpSpPr>
        <p:pic>
          <p:nvPicPr>
            <p:cNvPr id="17" name="Picture 16"/>
            <p:cNvPicPr>
              <a:picLocks noChangeAspect="1"/>
            </p:cNvPicPr>
            <p:nvPr/>
          </p:nvPicPr>
          <p:blipFill>
            <a:blip r:embed="rId5"/>
            <a:stretch>
              <a:fillRect/>
            </a:stretch>
          </p:blipFill>
          <p:spPr>
            <a:xfrm>
              <a:off x="4614264" y="2422173"/>
              <a:ext cx="4486731" cy="2621231"/>
            </a:xfrm>
            <a:prstGeom prst="rect">
              <a:avLst/>
            </a:prstGeom>
          </p:spPr>
        </p:pic>
        <p:sp>
          <p:nvSpPr>
            <p:cNvPr id="19" name="TextBox 18"/>
            <p:cNvSpPr txBox="1"/>
            <p:nvPr/>
          </p:nvSpPr>
          <p:spPr>
            <a:xfrm>
              <a:off x="3811158" y="2526973"/>
              <a:ext cx="1118470" cy="400110"/>
            </a:xfrm>
            <a:prstGeom prst="rect">
              <a:avLst/>
            </a:prstGeom>
            <a:noFill/>
          </p:spPr>
          <p:txBody>
            <a:bodyPr wrap="square" rtlCol="0">
              <a:spAutoFit/>
            </a:bodyPr>
            <a:lstStyle/>
            <a:p>
              <a:pPr marL="341313"/>
              <a:r>
                <a:rPr lang="en-US" sz="2000" smtClean="0">
                  <a:solidFill>
                    <a:schemeClr val="bg1"/>
                  </a:solidFill>
                  <a:latin typeface="Arial Rounded MT Bold" charset="0"/>
                  <a:ea typeface="Arial Rounded MT Bold" charset="0"/>
                  <a:cs typeface="Arial Rounded MT Bold" charset="0"/>
                </a:rPr>
                <a:t>RF</a:t>
              </a:r>
              <a:endParaRPr lang="en-US" sz="2000" dirty="0" smtClean="0">
                <a:solidFill>
                  <a:schemeClr val="bg1"/>
                </a:solidFill>
                <a:latin typeface="Arial Rounded MT Bold" charset="0"/>
                <a:ea typeface="Arial Rounded MT Bold" charset="0"/>
                <a:cs typeface="Arial Rounded MT Bold" charset="0"/>
              </a:endParaRPr>
            </a:p>
          </p:txBody>
        </p:sp>
        <p:sp>
          <p:nvSpPr>
            <p:cNvPr id="20" name="TextBox 19"/>
            <p:cNvSpPr txBox="1"/>
            <p:nvPr/>
          </p:nvSpPr>
          <p:spPr>
            <a:xfrm>
              <a:off x="3133911" y="3055366"/>
              <a:ext cx="1640515" cy="400110"/>
            </a:xfrm>
            <a:prstGeom prst="rect">
              <a:avLst/>
            </a:prstGeom>
            <a:noFill/>
          </p:spPr>
          <p:txBody>
            <a:bodyPr wrap="square" rtlCol="0">
              <a:spAutoFit/>
            </a:bodyPr>
            <a:lstStyle/>
            <a:p>
              <a:pPr marL="341313"/>
              <a:r>
                <a:rPr lang="en-US" sz="2000" smtClean="0">
                  <a:solidFill>
                    <a:schemeClr val="bg1"/>
                  </a:solidFill>
                  <a:latin typeface="Arial Rounded MT Bold" charset="0"/>
                  <a:ea typeface="Arial Rounded MT Bold" charset="0"/>
                  <a:cs typeface="Arial Rounded MT Bold" charset="0"/>
                </a:rPr>
                <a:t>Stimulus</a:t>
              </a:r>
              <a:endParaRPr lang="en-US" sz="2000" dirty="0" smtClean="0">
                <a:solidFill>
                  <a:schemeClr val="bg1"/>
                </a:solidFill>
                <a:latin typeface="Arial Rounded MT Bold" charset="0"/>
                <a:ea typeface="Arial Rounded MT Bold" charset="0"/>
                <a:cs typeface="Arial Rounded MT Bold" charset="0"/>
              </a:endParaRPr>
            </a:p>
          </p:txBody>
        </p:sp>
        <p:sp>
          <p:nvSpPr>
            <p:cNvPr id="21" name="TextBox 20"/>
            <p:cNvSpPr txBox="1"/>
            <p:nvPr/>
          </p:nvSpPr>
          <p:spPr>
            <a:xfrm>
              <a:off x="3350221" y="4059373"/>
              <a:ext cx="2172524" cy="523220"/>
            </a:xfrm>
            <a:prstGeom prst="rect">
              <a:avLst/>
            </a:prstGeom>
            <a:noFill/>
          </p:spPr>
          <p:txBody>
            <a:bodyPr wrap="square" rtlCol="0">
              <a:spAutoFit/>
            </a:bodyPr>
            <a:lstStyle/>
            <a:p>
              <a:pPr marL="341313"/>
              <a:r>
                <a:rPr lang="en-US" sz="1400" smtClean="0">
                  <a:solidFill>
                    <a:schemeClr val="bg1"/>
                  </a:solidFill>
                  <a:latin typeface="Arial Rounded MT Bold" charset="0"/>
                  <a:ea typeface="Arial Rounded MT Bold" charset="0"/>
                  <a:cs typeface="Arial Rounded MT Bold" charset="0"/>
                </a:rPr>
                <a:t>Simple-cell Response</a:t>
              </a:r>
              <a:endParaRPr lang="en-US" sz="1400" dirty="0" smtClean="0">
                <a:solidFill>
                  <a:schemeClr val="bg1"/>
                </a:solidFill>
                <a:latin typeface="Arial Rounded MT Bold" charset="0"/>
                <a:ea typeface="Arial Rounded MT Bold" charset="0"/>
                <a:cs typeface="Arial Rounded MT Bold" charset="0"/>
              </a:endParaRPr>
            </a:p>
          </p:txBody>
        </p:sp>
        <p:sp>
          <p:nvSpPr>
            <p:cNvPr id="22" name="TextBox 21"/>
            <p:cNvSpPr txBox="1"/>
            <p:nvPr/>
          </p:nvSpPr>
          <p:spPr>
            <a:xfrm>
              <a:off x="3350221" y="4582593"/>
              <a:ext cx="2172524" cy="523220"/>
            </a:xfrm>
            <a:prstGeom prst="rect">
              <a:avLst/>
            </a:prstGeom>
            <a:noFill/>
          </p:spPr>
          <p:txBody>
            <a:bodyPr wrap="square" rtlCol="0">
              <a:spAutoFit/>
            </a:bodyPr>
            <a:lstStyle/>
            <a:p>
              <a:pPr marL="341313"/>
              <a:r>
                <a:rPr lang="en-US" sz="1400" dirty="0" smtClean="0">
                  <a:solidFill>
                    <a:schemeClr val="bg1"/>
                  </a:solidFill>
                  <a:latin typeface="Arial Rounded MT Bold" charset="0"/>
                  <a:ea typeface="Arial Rounded MT Bold" charset="0"/>
                  <a:cs typeface="Arial Rounded MT Bold" charset="0"/>
                </a:rPr>
                <a:t>Complex-cell Response</a:t>
              </a:r>
            </a:p>
          </p:txBody>
        </p:sp>
      </p:grpSp>
      <p:sp>
        <p:nvSpPr>
          <p:cNvPr id="5" name="Slide Number Placeholder 4"/>
          <p:cNvSpPr>
            <a:spLocks noGrp="1"/>
          </p:cNvSpPr>
          <p:nvPr>
            <p:ph type="sldNum" sz="quarter" idx="12"/>
          </p:nvPr>
        </p:nvSpPr>
        <p:spPr/>
        <p:txBody>
          <a:bodyPr/>
          <a:lstStyle/>
          <a:p>
            <a:fld id="{6B90C5BF-2CED-4358-A890-A3B0884E13FA}" type="slidenum">
              <a:rPr lang="en-US" smtClean="0"/>
              <a:pPr/>
              <a:t>2</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7986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childTnLst>
                          </p:cTn>
                        </p:par>
                        <p:par>
                          <p:cTn id="12" fill="hold">
                            <p:stCondLst>
                              <p:cond delay="0"/>
                            </p:stCondLst>
                            <p:childTnLst>
                              <p:par>
                                <p:cTn id="13" presetID="9" presetClass="entr" presetSubtype="0" repeatCount="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(A)</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A,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4"/>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29</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992386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(A)</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A,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=0.05</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30</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2103083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(A)</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A,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=0.1</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31</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5942821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(B)</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B,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32</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5760518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(B)</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B,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=0.05</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4"/>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33</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6259798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3411760"/>
            <a:ext cx="11520000" cy="8640000"/>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Small-World (B)</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1736"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dirty="0" smtClean="0">
                    <a:solidFill>
                      <a:schemeClr val="bg1"/>
                    </a:solidFill>
                    <a:ea typeface="Cambria Math" charset="0"/>
                    <a:cs typeface="Cambria Math" charset="0"/>
                  </a:rPr>
                  <a:t>Type B,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=0.1</m:t>
                    </m:r>
                  </m:oMath>
                </a14:m>
                <a:endParaRPr lang="en-US" sz="2400" dirty="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736" y="4941168"/>
                <a:ext cx="8929718" cy="461665"/>
              </a:xfrm>
              <a:prstGeom prst="rect">
                <a:avLst/>
              </a:prstGeom>
              <a:blipFill rotWithShape="0">
                <a:blip r:embed="rId3"/>
                <a:stretch>
                  <a:fillRect t="-10667" b="-30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B90C5BF-2CED-4358-A890-A3B0884E13FA}" type="slidenum">
              <a:rPr lang="en-US" smtClean="0"/>
              <a:pPr/>
              <a:t>34</a:t>
            </a:fld>
            <a:endParaRPr lang="en-US" dirty="0"/>
          </a:p>
        </p:txBody>
      </p:sp>
      <p:sp>
        <p:nvSpPr>
          <p:cNvPr id="6" name="Footer Placeholder 5"/>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3518256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60848" y="-171400"/>
            <a:ext cx="9505056" cy="712879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60848" y="-2619672"/>
            <a:ext cx="9505056" cy="7128792"/>
          </a:xfrm>
          <a:prstGeom prst="rect">
            <a:avLst/>
          </a:prstGeom>
        </p:spPr>
      </p:pic>
      <p:sp>
        <p:nvSpPr>
          <p:cNvPr id="7" name="Rectangle 6"/>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smtClean="0">
                <a:solidFill>
                  <a:schemeClr val="tx1">
                    <a:lumMod val="95000"/>
                    <a:lumOff val="5000"/>
                  </a:schemeClr>
                </a:solidFill>
                <a:latin typeface="Myriad Apple" pitchFamily="2" charset="0"/>
              </a:rPr>
              <a:t>Connection Topology</a:t>
            </a:r>
          </a:p>
        </p:txBody>
      </p:sp>
      <p:sp>
        <p:nvSpPr>
          <p:cNvPr id="8" name="Rectangle 7"/>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err="1">
                <a:solidFill>
                  <a:schemeClr val="tx1">
                    <a:lumMod val="95000"/>
                    <a:lumOff val="5000"/>
                  </a:schemeClr>
                </a:solidFill>
                <a:latin typeface="Myriad Apple" pitchFamily="2" charset="0"/>
              </a:rPr>
              <a:t>Erdős</a:t>
            </a:r>
            <a:r>
              <a:rPr lang="en-US" sz="2400" dirty="0">
                <a:solidFill>
                  <a:schemeClr val="tx1">
                    <a:lumMod val="95000"/>
                    <a:lumOff val="5000"/>
                  </a:schemeClr>
                </a:solidFill>
                <a:latin typeface="Myriad Apple" pitchFamily="2" charset="0"/>
              </a:rPr>
              <a:t>–</a:t>
            </a:r>
            <a:r>
              <a:rPr lang="en-US" sz="2400" dirty="0" err="1">
                <a:solidFill>
                  <a:schemeClr val="tx1">
                    <a:lumMod val="95000"/>
                    <a:lumOff val="5000"/>
                  </a:schemeClr>
                </a:solidFill>
                <a:latin typeface="Myriad Apple" pitchFamily="2" charset="0"/>
              </a:rPr>
              <a:t>Rényi</a:t>
            </a:r>
            <a:endParaRPr lang="en-US" sz="2400" dirty="0">
              <a:solidFill>
                <a:schemeClr val="tx1">
                  <a:lumMod val="95000"/>
                  <a:lumOff val="5000"/>
                </a:schemeClr>
              </a:solidFill>
              <a:latin typeface="Myriad Apple" pitchFamily="2" charset="0"/>
            </a:endParaRPr>
          </a:p>
        </p:txBody>
      </p:sp>
      <mc:AlternateContent xmlns:mc="http://schemas.openxmlformats.org/markup-compatibility/2006" xmlns:a14="http://schemas.microsoft.com/office/drawing/2010/main">
        <mc:Choice Requires="a14">
          <p:sp>
            <p:nvSpPr>
              <p:cNvPr id="9" name="TextBox 8"/>
              <p:cNvSpPr txBox="1"/>
              <p:nvPr/>
            </p:nvSpPr>
            <p:spPr>
              <a:xfrm>
                <a:off x="2987824" y="2492896"/>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smtClean="0">
                    <a:solidFill>
                      <a:schemeClr val="bg1"/>
                    </a:solidFill>
                    <a:ea typeface="Cambria Math" charset="0"/>
                    <a:cs typeface="Cambria Math" charset="0"/>
                  </a:rPr>
                  <a:t>Type A,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=1</m:t>
                    </m:r>
                  </m:oMath>
                </a14:m>
                <a:endParaRPr lang="en-US" sz="2400" smtClean="0">
                  <a:solidFill>
                    <a:schemeClr val="bg1"/>
                  </a:solidFill>
                  <a:latin typeface="Arial Rounded MT Bold"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987824" y="2492896"/>
                <a:ext cx="8929718" cy="461665"/>
              </a:xfrm>
              <a:prstGeom prst="rect">
                <a:avLst/>
              </a:prstGeom>
              <a:blipFill rotWithShape="0">
                <a:blip r:embed="rId6"/>
                <a:stretch>
                  <a:fillRect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987824" y="4941168"/>
                <a:ext cx="8929718" cy="461665"/>
              </a:xfrm>
              <a:prstGeom prst="rect">
                <a:avLst/>
              </a:prstGeom>
              <a:noFill/>
            </p:spPr>
            <p:txBody>
              <a:bodyPr wrap="square" rtlCol="0">
                <a:spAutoFit/>
              </a:bodyPr>
              <a:lstStyle/>
              <a:p>
                <a:pPr marL="627063" marR="0" lvl="0" indent="-285750" algn="ctr" defTabSz="914400" eaLnBrk="1" fontAlgn="auto" latinLnBrk="0" hangingPunct="1">
                  <a:lnSpc>
                    <a:spcPct val="100000"/>
                  </a:lnSpc>
                  <a:spcBef>
                    <a:spcPts val="0"/>
                  </a:spcBef>
                  <a:spcAft>
                    <a:spcPts val="0"/>
                  </a:spcAft>
                  <a:buClrTx/>
                  <a:buSzTx/>
                  <a:buFont typeface="Arial" pitchFamily="34" charset="0"/>
                  <a:buNone/>
                  <a:tabLst/>
                  <a:defRPr/>
                </a:pPr>
                <a:r>
                  <a:rPr lang="en-US" sz="2400" b="0" smtClean="0">
                    <a:solidFill>
                      <a:schemeClr val="bg1"/>
                    </a:solidFill>
                    <a:ea typeface="Cambria Math" charset="0"/>
                    <a:cs typeface="Cambria Math" charset="0"/>
                  </a:rPr>
                  <a:t>Type </a:t>
                </a:r>
                <a:r>
                  <a:rPr lang="en-US" sz="2400">
                    <a:solidFill>
                      <a:schemeClr val="bg1"/>
                    </a:solidFill>
                    <a:ea typeface="Cambria Math" charset="0"/>
                    <a:cs typeface="Cambria Math" charset="0"/>
                  </a:rPr>
                  <a:t>B</a:t>
                </a:r>
                <a:r>
                  <a:rPr lang="en-US" sz="2400" b="0" smtClean="0">
                    <a:solidFill>
                      <a:schemeClr val="bg1"/>
                    </a:solidFill>
                    <a:ea typeface="Cambria Math" charset="0"/>
                    <a:cs typeface="Cambria Math" charset="0"/>
                  </a:rPr>
                  <a:t>, </a:t>
                </a:r>
                <a14:m>
                  <m:oMath xmlns:m="http://schemas.openxmlformats.org/officeDocument/2006/math">
                    <m:r>
                      <a:rPr lang="en-US" sz="2400" b="0" i="1" smtClean="0">
                        <a:solidFill>
                          <a:schemeClr val="bg1"/>
                        </a:solidFill>
                        <a:latin typeface="Cambria Math" charset="0"/>
                        <a:ea typeface="Cambria Math" charset="0"/>
                        <a:cs typeface="Cambria Math" charset="0"/>
                      </a:rPr>
                      <m:t>𝑃</m:t>
                    </m:r>
                    <m:r>
                      <a:rPr lang="en-US" sz="2400" b="0" i="1" smtClean="0">
                        <a:solidFill>
                          <a:schemeClr val="bg1"/>
                        </a:solidFill>
                        <a:latin typeface="Cambria Math" charset="0"/>
                        <a:ea typeface="Cambria Math" charset="0"/>
                        <a:cs typeface="Cambria Math" charset="0"/>
                      </a:rPr>
                      <m:t>=1</m:t>
                    </m:r>
                  </m:oMath>
                </a14:m>
                <a:endParaRPr lang="en-US" sz="2400" smtClean="0">
                  <a:solidFill>
                    <a:schemeClr val="bg1"/>
                  </a:solidFill>
                  <a:latin typeface="Arial Rounded MT Bold"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987824" y="4941168"/>
                <a:ext cx="8929718" cy="461665"/>
              </a:xfrm>
              <a:prstGeom prst="rect">
                <a:avLst/>
              </a:prstGeom>
              <a:blipFill rotWithShape="0">
                <a:blip r:embed="rId7"/>
                <a:stretch>
                  <a:fillRect t="-10667" b="-30667"/>
                </a:stretch>
              </a:blipFill>
            </p:spPr>
            <p:txBody>
              <a:bodyPr/>
              <a:lstStyle/>
              <a:p>
                <a:r>
                  <a:rPr lang="en-US">
                    <a:noFill/>
                  </a:rPr>
                  <a:t> </a:t>
                </a:r>
              </a:p>
            </p:txBody>
          </p:sp>
        </mc:Fallback>
      </mc:AlternateContent>
      <p:sp>
        <p:nvSpPr>
          <p:cNvPr id="13" name="TextBox 12"/>
          <p:cNvSpPr txBox="1"/>
          <p:nvPr/>
        </p:nvSpPr>
        <p:spPr>
          <a:xfrm>
            <a:off x="360284" y="994242"/>
            <a:ext cx="7740108" cy="646331"/>
          </a:xfrm>
          <a:prstGeom prst="rect">
            <a:avLst/>
          </a:prstGeom>
          <a:noFill/>
        </p:spPr>
        <p:txBody>
          <a:bodyPr wrap="square" rtlCol="0">
            <a:spAutoFit/>
          </a:bodyPr>
          <a:lstStyle/>
          <a:p>
            <a:pPr marL="341313"/>
            <a:r>
              <a:rPr lang="en-US" dirty="0" smtClean="0">
                <a:solidFill>
                  <a:schemeClr val="bg1"/>
                </a:solidFill>
                <a:latin typeface="Arial Rounded MT Bold" pitchFamily="34" charset="0"/>
              </a:rPr>
              <a:t>An extreme case of small-world networks where P=1 </a:t>
            </a:r>
            <a:r>
              <a:rPr lang="en-US" dirty="0">
                <a:solidFill>
                  <a:schemeClr val="bg1"/>
                </a:solidFill>
                <a:latin typeface="Arial Rounded MT Bold" pitchFamily="34" charset="0"/>
              </a:rPr>
              <a:t>is called </a:t>
            </a:r>
            <a:r>
              <a:rPr lang="en-US" dirty="0" err="1" smtClean="0">
                <a:solidFill>
                  <a:schemeClr val="bg1"/>
                </a:solidFill>
                <a:latin typeface="Arial Rounded MT Bold" pitchFamily="34" charset="0"/>
              </a:rPr>
              <a:t>Erdős</a:t>
            </a:r>
            <a:r>
              <a:rPr lang="en-US" dirty="0" smtClean="0">
                <a:solidFill>
                  <a:schemeClr val="bg1"/>
                </a:solidFill>
                <a:latin typeface="Arial Rounded MT Bold" pitchFamily="34" charset="0"/>
              </a:rPr>
              <a:t>–</a:t>
            </a:r>
            <a:r>
              <a:rPr lang="en-US" dirty="0" err="1" smtClean="0">
                <a:solidFill>
                  <a:schemeClr val="bg1"/>
                </a:solidFill>
                <a:latin typeface="Arial Rounded MT Bold" pitchFamily="34" charset="0"/>
              </a:rPr>
              <a:t>Rényi</a:t>
            </a:r>
            <a:r>
              <a:rPr lang="en-US" dirty="0" smtClean="0">
                <a:solidFill>
                  <a:schemeClr val="bg1"/>
                </a:solidFill>
                <a:latin typeface="Arial Rounded MT Bold" pitchFamily="34" charset="0"/>
              </a:rPr>
              <a:t> (fully random) </a:t>
            </a:r>
          </a:p>
        </p:txBody>
      </p:sp>
      <p:sp>
        <p:nvSpPr>
          <p:cNvPr id="5" name="Slide Number Placeholder 4"/>
          <p:cNvSpPr>
            <a:spLocks noGrp="1"/>
          </p:cNvSpPr>
          <p:nvPr>
            <p:ph type="sldNum" sz="quarter" idx="12"/>
          </p:nvPr>
        </p:nvSpPr>
        <p:spPr/>
        <p:txBody>
          <a:bodyPr/>
          <a:lstStyle/>
          <a:p>
            <a:fld id="{6B90C5BF-2CED-4358-A890-A3B0884E13FA}" type="slidenum">
              <a:rPr lang="en-US" smtClean="0"/>
              <a:pPr/>
              <a:t>35</a:t>
            </a:fld>
            <a:endParaRPr lang="en-US" dirty="0"/>
          </a:p>
        </p:txBody>
      </p:sp>
      <p:sp>
        <p:nvSpPr>
          <p:cNvPr id="11" name="Footer Placeholder 10"/>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3029439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rtl="1"/>
            <a:r>
              <a:rPr lang="en-US" sz="2400" dirty="0">
                <a:solidFill>
                  <a:schemeClr val="tx1">
                    <a:lumMod val="95000"/>
                    <a:lumOff val="5000"/>
                  </a:schemeClr>
                </a:solidFill>
                <a:latin typeface="Myriad Apple" pitchFamily="2" charset="0"/>
              </a:rPr>
              <a:t>Readout Layer</a:t>
            </a:r>
            <a:endParaRPr lang="en-US" sz="2400" dirty="0" smtClean="0">
              <a:solidFill>
                <a:schemeClr val="tx1">
                  <a:lumMod val="95000"/>
                  <a:lumOff val="5000"/>
                </a:schemeClr>
              </a:solidFill>
              <a:latin typeface="Myriad Apple" pitchFamily="2" charset="0"/>
            </a:endParaRPr>
          </a:p>
        </p:txBody>
      </p:sp>
      <p:sp>
        <p:nvSpPr>
          <p:cNvPr id="20" name="Rectangle 19"/>
          <p:cNvSpPr/>
          <p:nvPr/>
        </p:nvSpPr>
        <p:spPr>
          <a:xfrm>
            <a:off x="4932316" y="0"/>
            <a:ext cx="4357686" cy="642942"/>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Liquid State</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36</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mc:AlternateContent xmlns:mc="http://schemas.openxmlformats.org/markup-compatibility/2006" xmlns:a14="http://schemas.microsoft.com/office/drawing/2010/main">
        <mc:Choice Requires="a14">
          <p:sp>
            <p:nvSpPr>
              <p:cNvPr id="9" name="TextBox 8"/>
              <p:cNvSpPr txBox="1"/>
              <p:nvPr/>
            </p:nvSpPr>
            <p:spPr>
              <a:xfrm>
                <a:off x="182119" y="1124744"/>
                <a:ext cx="8568952" cy="5017720"/>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2000" dirty="0" smtClean="0">
                    <a:solidFill>
                      <a:schemeClr val="bg1"/>
                    </a:solidFill>
                    <a:latin typeface="Arial Rounded MT Bold" pitchFamily="34" charset="0"/>
                  </a:rPr>
                  <a:t>The state of Liquid Filter is calculated as below:</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sz="2000" dirty="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sz="2000" dirty="0" smtClean="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sz="2000" dirty="0" smtClean="0">
                  <a:solidFill>
                    <a:schemeClr val="bg1"/>
                  </a:solidFill>
                  <a:latin typeface="Arial Rounded MT Bold" pitchFamily="34" charset="0"/>
                </a:endParaRPr>
              </a:p>
              <a:p>
                <a:pPr marL="230188" lvl="0" indent="-11113">
                  <a:defRPr/>
                </a:pPr>
                <a:endParaRPr lang="en-US" sz="2000" dirty="0" smtClean="0">
                  <a:solidFill>
                    <a:schemeClr val="bg1"/>
                  </a:solidFill>
                  <a:latin typeface="Arial Rounded MT Bold" pitchFamily="34" charset="0"/>
                </a:endParaRPr>
              </a:p>
              <a:p>
                <a:pPr marL="230188" lvl="0" indent="-11113">
                  <a:defRPr/>
                </a:pPr>
                <a:r>
                  <a:rPr lang="en-US" sz="2000" dirty="0" smtClean="0">
                    <a:solidFill>
                      <a:schemeClr val="bg1"/>
                    </a:solidFill>
                    <a:latin typeface="Arial Rounded MT Bold" pitchFamily="34" charset="0"/>
                  </a:rPr>
                  <a:t>Where </a:t>
                </a:r>
                <a14:m>
                  <m:oMath xmlns:m="http://schemas.openxmlformats.org/officeDocument/2006/math">
                    <m:r>
                      <a:rPr lang="bg-BG" sz="2000" i="1">
                        <a:solidFill>
                          <a:schemeClr val="bg1"/>
                        </a:solidFill>
                        <a:latin typeface="Cambria Math" charset="0"/>
                        <a:ea typeface="Cambria Math" charset="0"/>
                        <a:cs typeface="Cambria Math" charset="0"/>
                      </a:rPr>
                      <m:t>𝜏</m:t>
                    </m:r>
                  </m:oMath>
                </a14:m>
                <a:r>
                  <a:rPr lang="en-US" sz="2000" dirty="0" smtClean="0">
                    <a:solidFill>
                      <a:schemeClr val="bg1"/>
                    </a:solidFill>
                    <a:latin typeface="Arial Rounded MT Bold" pitchFamily="34" charset="0"/>
                  </a:rPr>
                  <a:t> is time constant equal to 50ms. </a:t>
                </a:r>
                <a14:m>
                  <m:oMath xmlns:m="http://schemas.openxmlformats.org/officeDocument/2006/math">
                    <m:sSubSup>
                      <m:sSubSupPr>
                        <m:ctrlPr>
                          <a:rPr lang="en-US" sz="2000" i="1">
                            <a:solidFill>
                              <a:schemeClr val="bg1"/>
                            </a:solidFill>
                            <a:latin typeface="Cambria Math" charset="0"/>
                          </a:rPr>
                        </m:ctrlPr>
                      </m:sSubSupPr>
                      <m:e>
                        <m:r>
                          <a:rPr lang="en-US" sz="2000" i="1">
                            <a:solidFill>
                              <a:schemeClr val="bg1"/>
                            </a:solidFill>
                            <a:latin typeface="Cambria Math" charset="0"/>
                          </a:rPr>
                          <m:t>𝑡</m:t>
                        </m:r>
                      </m:e>
                      <m:sub>
                        <m:r>
                          <a:rPr lang="en-US" sz="2000" i="1">
                            <a:solidFill>
                              <a:schemeClr val="bg1"/>
                            </a:solidFill>
                            <a:latin typeface="Cambria Math" charset="0"/>
                          </a:rPr>
                          <m:t>𝑖</m:t>
                        </m:r>
                      </m:sub>
                      <m:sup>
                        <m:r>
                          <a:rPr lang="en-US" sz="2000" i="1">
                            <a:solidFill>
                              <a:schemeClr val="bg1"/>
                            </a:solidFill>
                            <a:latin typeface="Cambria Math" charset="0"/>
                          </a:rPr>
                          <m:t>𝑛</m:t>
                        </m:r>
                      </m:sup>
                    </m:sSubSup>
                  </m:oMath>
                </a14:m>
                <a:r>
                  <a:rPr lang="en-US" sz="2000" dirty="0" smtClean="0">
                    <a:solidFill>
                      <a:schemeClr val="bg1"/>
                    </a:solidFill>
                    <a:latin typeface="Arial Rounded MT Bold" pitchFamily="34" charset="0"/>
                  </a:rPr>
                  <a:t> is time of </a:t>
                </a:r>
                <a:r>
                  <a:rPr lang="en-US" sz="2000" i="1" dirty="0" smtClean="0">
                    <a:solidFill>
                      <a:schemeClr val="bg1"/>
                    </a:solidFill>
                    <a:latin typeface="Arial Rounded MT Bold" pitchFamily="34" charset="0"/>
                  </a:rPr>
                  <a:t>n</a:t>
                </a:r>
                <a:r>
                  <a:rPr lang="en-US" sz="2000" dirty="0" smtClean="0">
                    <a:solidFill>
                      <a:schemeClr val="bg1"/>
                    </a:solidFill>
                    <a:latin typeface="Arial Rounded MT Bold" pitchFamily="34" charset="0"/>
                  </a:rPr>
                  <a:t>th spike for each stimulus. </a:t>
                </a:r>
              </a:p>
              <a:p>
                <a:pPr marL="230188" lvl="0" indent="-11113">
                  <a:defRPr/>
                </a:pPr>
                <a:endParaRPr lang="en-US" sz="2000" dirty="0">
                  <a:solidFill>
                    <a:schemeClr val="bg1"/>
                  </a:solidFill>
                  <a:latin typeface="Arial Rounded MT Bold" pitchFamily="34" charset="0"/>
                </a:endParaRPr>
              </a:p>
              <a:p>
                <a:pPr marL="230188" lvl="0" indent="-11113">
                  <a:defRPr/>
                </a:pPr>
                <a:r>
                  <a:rPr lang="en-US" sz="2000" dirty="0" smtClean="0">
                    <a:solidFill>
                      <a:schemeClr val="bg1"/>
                    </a:solidFill>
                    <a:latin typeface="Arial Rounded MT Bold" pitchFamily="34" charset="0"/>
                  </a:rPr>
                  <a:t>This is as opposed to simply counting spikes which neglects timing of spikes within spike trains.</a:t>
                </a:r>
              </a:p>
              <a:p>
                <a:pPr marL="230188" lvl="0" indent="-11113">
                  <a:defRPr/>
                </a:pPr>
                <a:r>
                  <a:rPr lang="en-US" sz="2000" dirty="0" smtClean="0">
                    <a:solidFill>
                      <a:schemeClr val="bg1"/>
                    </a:solidFill>
                    <a:latin typeface="Arial Rounded MT Bold" pitchFamily="34" charset="0"/>
                  </a:rPr>
                  <a:t>  </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2000" dirty="0" smtClean="0">
                    <a:solidFill>
                      <a:schemeClr val="bg1"/>
                    </a:solidFill>
                    <a:latin typeface="Arial Rounded MT Bold" pitchFamily="34" charset="0"/>
                  </a:rPr>
                  <a:t>We used two widely-known linear classifier (that is </a:t>
                </a:r>
                <a:r>
                  <a:rPr lang="en-US" sz="2000" dirty="0" smtClean="0">
                    <a:solidFill>
                      <a:schemeClr val="accent6"/>
                    </a:solidFill>
                    <a:latin typeface="Arial Rounded MT Bold" pitchFamily="34" charset="0"/>
                  </a:rPr>
                  <a:t>LDA </a:t>
                </a:r>
                <a:r>
                  <a:rPr lang="en-US" sz="2000" dirty="0" smtClean="0">
                    <a:solidFill>
                      <a:schemeClr val="bg1"/>
                    </a:solidFill>
                    <a:latin typeface="Arial Rounded MT Bold" pitchFamily="34" charset="0"/>
                  </a:rPr>
                  <a:t>and </a:t>
                </a:r>
                <a:r>
                  <a:rPr lang="en-US" sz="2000" dirty="0" smtClean="0">
                    <a:solidFill>
                      <a:schemeClr val="accent6"/>
                    </a:solidFill>
                    <a:latin typeface="Arial Rounded MT Bold" pitchFamily="34" charset="0"/>
                  </a:rPr>
                  <a:t>SVM</a:t>
                </a:r>
                <a:r>
                  <a:rPr lang="en-US" sz="2000" dirty="0" smtClean="0">
                    <a:solidFill>
                      <a:schemeClr val="bg1"/>
                    </a:solidFill>
                    <a:latin typeface="Arial Rounded MT Bold" pitchFamily="34" charset="0"/>
                  </a:rPr>
                  <a:t>) as the readout layer to evaluate how well the Liquid Filter helps in distinguishing patterns.</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sz="2000" dirty="0" smtClean="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sz="2000" dirty="0" smtClean="0">
                    <a:solidFill>
                      <a:schemeClr val="bg1"/>
                    </a:solidFill>
                    <a:latin typeface="Arial Rounded MT Bold" pitchFamily="34" charset="0"/>
                  </a:rPr>
                  <a:t>We also propose a new separation criteria.</a:t>
                </a:r>
              </a:p>
            </p:txBody>
          </p:sp>
        </mc:Choice>
        <mc:Fallback xmlns="">
          <p:sp>
            <p:nvSpPr>
              <p:cNvPr id="9" name="TextBox 8"/>
              <p:cNvSpPr txBox="1">
                <a:spLocks noRot="1" noChangeAspect="1" noMove="1" noResize="1" noEditPoints="1" noAdjustHandles="1" noChangeArrowheads="1" noChangeShapeType="1" noTextEdit="1"/>
              </p:cNvSpPr>
              <p:nvPr/>
            </p:nvSpPr>
            <p:spPr>
              <a:xfrm>
                <a:off x="182119" y="1124744"/>
                <a:ext cx="8568952" cy="5017720"/>
              </a:xfrm>
              <a:prstGeom prst="rect">
                <a:avLst/>
              </a:prstGeom>
              <a:blipFill rotWithShape="0">
                <a:blip r:embed="rId2"/>
                <a:stretch>
                  <a:fillRect t="-729" b="-12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61732" y="1628800"/>
                <a:ext cx="8929718" cy="1012457"/>
              </a:xfrm>
              <a:prstGeom prst="rect">
                <a:avLst/>
              </a:prstGeom>
              <a:noFill/>
            </p:spPr>
            <p:txBody>
              <a:bodyPr wrap="square" rtlCol="0">
                <a:spAutoFit/>
              </a:bodyPr>
              <a:lstStyle/>
              <a:p>
                <a:pPr marL="627063" marR="0" lvl="0" indent="-285750" defTabSz="914400" eaLnBrk="1" fontAlgn="auto" latinLnBrk="0" hangingPunct="1">
                  <a:lnSpc>
                    <a:spcPct val="100000"/>
                  </a:lnSpc>
                  <a:spcBef>
                    <a:spcPts val="0"/>
                  </a:spcBef>
                  <a:spcAft>
                    <a:spcPts val="0"/>
                  </a:spcAft>
                  <a:buClrTx/>
                  <a:buSzTx/>
                  <a:buFont typeface="Arial" pitchFamily="34" charset="0"/>
                  <a:buNone/>
                  <a:tabLst/>
                  <a:defRPr/>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charset="0"/>
                            </a:rPr>
                          </m:ctrlPr>
                        </m:sSubSupPr>
                        <m:e>
                          <m:r>
                            <a:rPr lang="en-US" sz="2400" b="0" i="1" smtClean="0">
                              <a:solidFill>
                                <a:schemeClr val="bg1"/>
                              </a:solidFill>
                              <a:latin typeface="Cambria Math" charset="0"/>
                            </a:rPr>
                            <m:t>𝑠</m:t>
                          </m:r>
                        </m:e>
                        <m:sub>
                          <m:r>
                            <a:rPr lang="en-US" sz="2400" b="0" i="1" smtClean="0">
                              <a:solidFill>
                                <a:schemeClr val="bg1"/>
                              </a:solidFill>
                              <a:latin typeface="Cambria Math" charset="0"/>
                            </a:rPr>
                            <m:t>𝑚</m:t>
                          </m:r>
                        </m:sub>
                        <m:sup>
                          <m:r>
                            <a:rPr lang="en-US" sz="2400" b="0" i="1" smtClean="0">
                              <a:solidFill>
                                <a:schemeClr val="bg1"/>
                              </a:solidFill>
                              <a:latin typeface="Cambria Math" charset="0"/>
                            </a:rPr>
                            <m:t>𝑓</m:t>
                          </m:r>
                        </m:sup>
                      </m:sSubSup>
                      <m:d>
                        <m:dPr>
                          <m:ctrlPr>
                            <a:rPr lang="en-US" sz="2400" b="0" i="1" smtClean="0">
                              <a:solidFill>
                                <a:schemeClr val="bg1"/>
                              </a:solidFill>
                              <a:latin typeface="Cambria Math" charset="0"/>
                            </a:rPr>
                          </m:ctrlPr>
                        </m:dPr>
                        <m:e>
                          <m:r>
                            <a:rPr lang="en-US" sz="2400" b="0" i="1" smtClean="0">
                              <a:solidFill>
                                <a:schemeClr val="bg1"/>
                              </a:solidFill>
                              <a:latin typeface="Cambria Math" charset="0"/>
                            </a:rPr>
                            <m:t>𝑖</m:t>
                          </m:r>
                        </m:e>
                      </m:d>
                      <m:r>
                        <a:rPr lang="en-US" sz="2400" b="0" i="1" smtClean="0">
                          <a:solidFill>
                            <a:schemeClr val="bg1"/>
                          </a:solidFill>
                          <a:latin typeface="Cambria Math" charset="0"/>
                        </a:rPr>
                        <m:t>= </m:t>
                      </m:r>
                      <m:nary>
                        <m:naryPr>
                          <m:chr m:val="∑"/>
                          <m:supHide m:val="on"/>
                          <m:ctrlPr>
                            <a:rPr lang="en-US" sz="2400" b="0" i="1" smtClean="0">
                              <a:solidFill>
                                <a:schemeClr val="bg1"/>
                              </a:solidFill>
                              <a:latin typeface="Cambria Math" charset="0"/>
                            </a:rPr>
                          </m:ctrlPr>
                        </m:naryPr>
                        <m:sub>
                          <m:r>
                            <m:rPr>
                              <m:brk m:alnAt="7"/>
                            </m:rPr>
                            <a:rPr lang="en-US" sz="2400" b="0" i="1" smtClean="0">
                              <a:solidFill>
                                <a:schemeClr val="bg1"/>
                              </a:solidFill>
                              <a:latin typeface="Cambria Math" charset="0"/>
                            </a:rPr>
                            <m:t>𝑛</m:t>
                          </m:r>
                        </m:sub>
                        <m:sup/>
                        <m:e>
                          <m:r>
                            <m:rPr>
                              <m:sty m:val="p"/>
                            </m:rPr>
                            <a:rPr lang="en-US" sz="2400" b="0" i="0" smtClean="0">
                              <a:solidFill>
                                <a:schemeClr val="bg1"/>
                              </a:solidFill>
                              <a:latin typeface="Cambria Math" charset="0"/>
                            </a:rPr>
                            <m:t>exp</m:t>
                          </m:r>
                          <m:r>
                            <a:rPr lang="en-US" sz="2400" b="0" i="1" smtClean="0">
                              <a:solidFill>
                                <a:schemeClr val="bg1"/>
                              </a:solidFill>
                              <a:latin typeface="Cambria Math" charset="0"/>
                            </a:rPr>
                            <m:t>⁡(−</m:t>
                          </m:r>
                          <m:f>
                            <m:fPr>
                              <m:ctrlPr>
                                <a:rPr lang="bg-BG" sz="2400" b="0" i="1" smtClean="0">
                                  <a:solidFill>
                                    <a:schemeClr val="bg1"/>
                                  </a:solidFill>
                                  <a:latin typeface="Cambria Math" charset="0"/>
                                </a:rPr>
                              </m:ctrlPr>
                            </m:fPr>
                            <m:num>
                              <m:sSubSup>
                                <m:sSubSupPr>
                                  <m:ctrlPr>
                                    <a:rPr lang="en-US" sz="2400" b="0" i="1" smtClean="0">
                                      <a:solidFill>
                                        <a:schemeClr val="bg1"/>
                                      </a:solidFill>
                                      <a:latin typeface="Cambria Math" charset="0"/>
                                    </a:rPr>
                                  </m:ctrlPr>
                                </m:sSubSupPr>
                                <m:e>
                                  <m:r>
                                    <a:rPr lang="en-US" sz="2400" b="0" i="1" smtClean="0">
                                      <a:solidFill>
                                        <a:schemeClr val="bg1"/>
                                      </a:solidFill>
                                      <a:latin typeface="Cambria Math" charset="0"/>
                                    </a:rPr>
                                    <m:t>𝑡</m:t>
                                  </m:r>
                                </m:e>
                                <m:sub>
                                  <m:r>
                                    <a:rPr lang="en-US" sz="2400" b="0" i="1" smtClean="0">
                                      <a:solidFill>
                                        <a:schemeClr val="bg1"/>
                                      </a:solidFill>
                                      <a:latin typeface="Cambria Math" charset="0"/>
                                    </a:rPr>
                                    <m:t>𝑖</m:t>
                                  </m:r>
                                </m:sub>
                                <m:sup>
                                  <m:r>
                                    <a:rPr lang="en-US" sz="2400" b="0" i="1" smtClean="0">
                                      <a:solidFill>
                                        <a:schemeClr val="bg1"/>
                                      </a:solidFill>
                                      <a:latin typeface="Cambria Math" charset="0"/>
                                    </a:rPr>
                                    <m:t>𝑛</m:t>
                                  </m:r>
                                </m:sup>
                              </m:sSubSup>
                            </m:num>
                            <m:den>
                              <m:r>
                                <a:rPr lang="bg-BG" sz="2400" b="0" i="1" smtClean="0">
                                  <a:solidFill>
                                    <a:schemeClr val="bg1"/>
                                  </a:solidFill>
                                  <a:latin typeface="Cambria Math" charset="0"/>
                                  <a:ea typeface="Cambria Math" charset="0"/>
                                  <a:cs typeface="Cambria Math" charset="0"/>
                                </a:rPr>
                                <m:t>𝜏</m:t>
                              </m:r>
                            </m:den>
                          </m:f>
                          <m:r>
                            <a:rPr lang="en-US" sz="2400" b="0" i="1" smtClean="0">
                              <a:solidFill>
                                <a:schemeClr val="bg1"/>
                              </a:solidFill>
                              <a:latin typeface="Cambria Math" charset="0"/>
                            </a:rPr>
                            <m:t>)</m:t>
                          </m:r>
                        </m:e>
                      </m:nary>
                    </m:oMath>
                  </m:oMathPara>
                </a14:m>
                <a:endParaRPr lang="en-US" sz="2400" dirty="0" smtClean="0">
                  <a:solidFill>
                    <a:schemeClr val="bg1"/>
                  </a:solidFill>
                  <a:latin typeface="Arial Rounded MT Bold" pitchFamily="34"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61732" y="1628800"/>
                <a:ext cx="8929718" cy="1012457"/>
              </a:xfrm>
              <a:prstGeom prst="rect">
                <a:avLst/>
              </a:prstGeom>
              <a:blipFill rotWithShape="0">
                <a:blip r:embed="rId3"/>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rtl="1"/>
            <a:r>
              <a:rPr lang="en-US" sz="2400" dirty="0">
                <a:solidFill>
                  <a:schemeClr val="tx1">
                    <a:lumMod val="95000"/>
                    <a:lumOff val="5000"/>
                  </a:schemeClr>
                </a:solidFill>
                <a:latin typeface="Myriad Apple" pitchFamily="2" charset="0"/>
              </a:rPr>
              <a:t>Readout Layer</a:t>
            </a:r>
            <a:endParaRPr lang="en-US" sz="2400" dirty="0" smtClean="0">
              <a:solidFill>
                <a:schemeClr val="tx1">
                  <a:lumMod val="95000"/>
                  <a:lumOff val="5000"/>
                </a:schemeClr>
              </a:solidFill>
              <a:latin typeface="Myriad Apple" pitchFamily="2" charset="0"/>
            </a:endParaRPr>
          </a:p>
        </p:txBody>
      </p:sp>
      <p:sp>
        <p:nvSpPr>
          <p:cNvPr id="20" name="Rectangle 19"/>
          <p:cNvSpPr/>
          <p:nvPr/>
        </p:nvSpPr>
        <p:spPr>
          <a:xfrm>
            <a:off x="4932316" y="0"/>
            <a:ext cx="4357686" cy="642942"/>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Separation Measure</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37</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mc:AlternateContent xmlns:mc="http://schemas.openxmlformats.org/markup-compatibility/2006" xmlns:a14="http://schemas.microsoft.com/office/drawing/2010/main">
        <mc:Choice Requires="a14">
          <p:sp>
            <p:nvSpPr>
              <p:cNvPr id="9" name="TextBox 8"/>
              <p:cNvSpPr txBox="1"/>
              <p:nvPr/>
            </p:nvSpPr>
            <p:spPr>
              <a:xfrm>
                <a:off x="182119" y="1124744"/>
                <a:ext cx="8568952" cy="4801314"/>
              </a:xfrm>
              <a:prstGeom prst="rect">
                <a:avLst/>
              </a:prstGeom>
              <a:noFill/>
            </p:spPr>
            <p:txBody>
              <a:bodyPr wrap="square" rtlCol="0">
                <a:spAutoFit/>
              </a:bodyPr>
              <a:lstStyle/>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dirty="0" smtClean="0">
                    <a:solidFill>
                      <a:schemeClr val="bg1"/>
                    </a:solidFill>
                    <a:latin typeface="Arial Rounded MT Bold" pitchFamily="34" charset="0"/>
                  </a:rPr>
                  <a:t>Using LDA and SVM has the drawback of performance dependence on an ML technique which is not inherent to reservoir computing scheme. It is also time consuming to use an actual classifier.</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dirty="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r>
                  <a:rPr lang="en-US" dirty="0" smtClean="0">
                    <a:solidFill>
                      <a:schemeClr val="bg1"/>
                    </a:solidFill>
                    <a:latin typeface="Arial Rounded MT Bold" pitchFamily="34" charset="0"/>
                  </a:rPr>
                  <a:t>The classic way to assess separation capability of network is to use Fisher Discriminant Ratio: </a:t>
                </a: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dirty="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dirty="0" smtClean="0">
                  <a:solidFill>
                    <a:schemeClr val="bg1"/>
                  </a:solidFill>
                  <a:latin typeface="Arial Rounded MT Bold" pitchFamily="34" charset="0"/>
                </a:endParaRPr>
              </a:p>
              <a:p>
                <a:pPr marL="230188" marR="0" lvl="0" indent="-11113" defTabSz="914400" eaLnBrk="1" fontAlgn="auto" latinLnBrk="0" hangingPunct="1">
                  <a:lnSpc>
                    <a:spcPct val="100000"/>
                  </a:lnSpc>
                  <a:spcBef>
                    <a:spcPts val="0"/>
                  </a:spcBef>
                  <a:spcAft>
                    <a:spcPts val="0"/>
                  </a:spcAft>
                  <a:buClrTx/>
                  <a:buSzTx/>
                  <a:buFont typeface="Arial" pitchFamily="34" charset="0"/>
                  <a:buNone/>
                  <a:defRPr/>
                </a:pPr>
                <a:endParaRPr lang="en-US" dirty="0" smtClean="0">
                  <a:solidFill>
                    <a:schemeClr val="bg1"/>
                  </a:solidFill>
                  <a:latin typeface="Arial Rounded MT Bold" pitchFamily="34" charset="0"/>
                </a:endParaRPr>
              </a:p>
              <a:p>
                <a:pPr marL="230188" lvl="0" indent="-11113">
                  <a:defRPr/>
                </a:pPr>
                <a:endParaRPr lang="en-US" dirty="0" smtClean="0">
                  <a:solidFill>
                    <a:schemeClr val="bg1"/>
                  </a:solidFill>
                  <a:latin typeface="Arial Rounded MT Bold" pitchFamily="34" charset="0"/>
                </a:endParaRPr>
              </a:p>
              <a:p>
                <a:pPr marL="230188" lvl="0" indent="-11113">
                  <a:defRPr/>
                </a:pPr>
                <a:endParaRPr lang="en-US" dirty="0" smtClean="0">
                  <a:solidFill>
                    <a:schemeClr val="bg1"/>
                  </a:solidFill>
                  <a:latin typeface="Arial Rounded MT Bold" pitchFamily="34" charset="0"/>
                </a:endParaRPr>
              </a:p>
              <a:p>
                <a:pPr marL="230188" lvl="0" indent="-11113">
                  <a:defRPr/>
                </a:pPr>
                <a:endParaRPr lang="en-US" dirty="0">
                  <a:solidFill>
                    <a:schemeClr val="bg1"/>
                  </a:solidFill>
                  <a:latin typeface="Arial Rounded MT Bold" pitchFamily="34" charset="0"/>
                </a:endParaRPr>
              </a:p>
              <a:p>
                <a:pPr marL="230188" lvl="0" indent="-11113">
                  <a:defRPr/>
                </a:pPr>
                <a:endParaRPr lang="en-US" dirty="0" smtClean="0">
                  <a:solidFill>
                    <a:schemeClr val="bg1"/>
                  </a:solidFill>
                  <a:latin typeface="Arial Rounded MT Bold" pitchFamily="34" charset="0"/>
                </a:endParaRPr>
              </a:p>
              <a:p>
                <a:pPr marL="230188" lvl="0" indent="-11113">
                  <a:defRPr/>
                </a:pPr>
                <a:endParaRPr lang="en-US" dirty="0">
                  <a:solidFill>
                    <a:schemeClr val="bg1"/>
                  </a:solidFill>
                  <a:latin typeface="Arial Rounded MT Bold" pitchFamily="34" charset="0"/>
                </a:endParaRPr>
              </a:p>
              <a:p>
                <a:pPr marL="230188" lvl="0" indent="-11113">
                  <a:defRPr/>
                </a:pPr>
                <a:endParaRPr lang="en-US" dirty="0" smtClean="0">
                  <a:solidFill>
                    <a:schemeClr val="bg1"/>
                  </a:solidFill>
                  <a:latin typeface="Arial Rounded MT Bold" pitchFamily="34" charset="0"/>
                </a:endParaRPr>
              </a:p>
              <a:p>
                <a:pPr marL="230188" lvl="0" indent="-11113">
                  <a:defRPr/>
                </a:pPr>
                <a:r>
                  <a:rPr lang="en-US" dirty="0" smtClean="0">
                    <a:solidFill>
                      <a:schemeClr val="bg1"/>
                    </a:solidFill>
                    <a:latin typeface="Arial Rounded MT Bold" pitchFamily="34" charset="0"/>
                  </a:rPr>
                  <a:t>Trace of </a:t>
                </a:r>
                <a14:m>
                  <m:oMath xmlns:m="http://schemas.openxmlformats.org/officeDocument/2006/math">
                    <m:sSub>
                      <m:sSubPr>
                        <m:ctrlPr>
                          <a:rPr lang="en-US" i="1">
                            <a:solidFill>
                              <a:schemeClr val="bg1"/>
                            </a:solidFill>
                            <a:latin typeface="Cambria Math" charset="0"/>
                          </a:rPr>
                        </m:ctrlPr>
                      </m:sSubPr>
                      <m:e>
                        <m:r>
                          <a:rPr lang="en-US" i="1">
                            <a:solidFill>
                              <a:schemeClr val="bg1"/>
                            </a:solidFill>
                            <a:latin typeface="Cambria Math" charset="0"/>
                          </a:rPr>
                          <m:t>𝑆</m:t>
                        </m:r>
                      </m:e>
                      <m:sub>
                        <m:r>
                          <a:rPr lang="en-US" i="1">
                            <a:solidFill>
                              <a:schemeClr val="bg1"/>
                            </a:solidFill>
                            <a:latin typeface="Cambria Math" charset="0"/>
                          </a:rPr>
                          <m:t>𝑚</m:t>
                        </m:r>
                      </m:sub>
                    </m:sSub>
                  </m:oMath>
                </a14:m>
                <a:r>
                  <a:rPr lang="en-US" dirty="0" smtClean="0">
                    <a:solidFill>
                      <a:schemeClr val="bg1"/>
                    </a:solidFill>
                    <a:latin typeface="Arial Rounded MT Bold" pitchFamily="34" charset="0"/>
                  </a:rPr>
                  <a:t> calculates the variance of features across global mean while trace of </a:t>
                </a:r>
                <a14:m>
                  <m:oMath xmlns:m="http://schemas.openxmlformats.org/officeDocument/2006/math">
                    <m:sSub>
                      <m:sSubPr>
                        <m:ctrlPr>
                          <a:rPr lang="en-US" i="1">
                            <a:solidFill>
                              <a:schemeClr val="bg1"/>
                            </a:solidFill>
                            <a:latin typeface="Cambria Math" charset="0"/>
                          </a:rPr>
                        </m:ctrlPr>
                      </m:sSubPr>
                      <m:e>
                        <m:r>
                          <a:rPr lang="en-US" i="1">
                            <a:solidFill>
                              <a:schemeClr val="bg1"/>
                            </a:solidFill>
                            <a:latin typeface="Cambria Math" charset="0"/>
                          </a:rPr>
                          <m:t>𝑆</m:t>
                        </m:r>
                      </m:e>
                      <m:sub>
                        <m:r>
                          <a:rPr lang="en-US" b="0" i="1" smtClean="0">
                            <a:solidFill>
                              <a:schemeClr val="bg1"/>
                            </a:solidFill>
                            <a:latin typeface="Cambria Math" charset="0"/>
                          </a:rPr>
                          <m:t>𝑤</m:t>
                        </m:r>
                      </m:sub>
                    </m:sSub>
                  </m:oMath>
                </a14:m>
                <a:r>
                  <a:rPr lang="en-US" dirty="0" smtClean="0">
                    <a:solidFill>
                      <a:schemeClr val="bg1"/>
                    </a:solidFill>
                    <a:latin typeface="Arial Rounded MT Bold" pitchFamily="34" charset="0"/>
                  </a:rPr>
                  <a:t> is sum of features variances for all classes</a:t>
                </a:r>
              </a:p>
            </p:txBody>
          </p:sp>
        </mc:Choice>
        <mc:Fallback xmlns="">
          <p:sp>
            <p:nvSpPr>
              <p:cNvPr id="9" name="TextBox 8"/>
              <p:cNvSpPr txBox="1">
                <a:spLocks noRot="1" noChangeAspect="1" noMove="1" noResize="1" noEditPoints="1" noAdjustHandles="1" noChangeArrowheads="1" noChangeShapeType="1" noTextEdit="1"/>
              </p:cNvSpPr>
              <p:nvPr/>
            </p:nvSpPr>
            <p:spPr>
              <a:xfrm>
                <a:off x="182119" y="1124744"/>
                <a:ext cx="8568952" cy="4801314"/>
              </a:xfrm>
              <a:prstGeom prst="rect">
                <a:avLst/>
              </a:prstGeom>
              <a:blipFill rotWithShape="0">
                <a:blip r:embed="rId2"/>
                <a:stretch>
                  <a:fillRect t="-762" r="-569" b="-11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5945" y="2932794"/>
                <a:ext cx="8929718" cy="1927194"/>
              </a:xfrm>
              <a:prstGeom prst="rect">
                <a:avLst/>
              </a:prstGeom>
              <a:noFill/>
            </p:spPr>
            <p:txBody>
              <a:bodyPr wrap="square" rtlCol="0">
                <a:spAutoFit/>
              </a:bodyPr>
              <a:lstStyle/>
              <a:p>
                <a:pPr marL="449263" lvl="0">
                  <a:defRPr/>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𝑏</m:t>
                          </m:r>
                        </m:sub>
                      </m:sSub>
                      <m:r>
                        <a:rPr lang="en-US" b="0" i="1" smtClean="0">
                          <a:solidFill>
                            <a:schemeClr val="bg1"/>
                          </a:solidFill>
                          <a:latin typeface="Cambria Math" charset="0"/>
                        </a:rPr>
                        <m:t>= </m:t>
                      </m:r>
                      <m:nary>
                        <m:naryPr>
                          <m:chr m:val="∑"/>
                          <m:ctrlPr>
                            <a:rPr lang="is-IS" b="0" i="1" smtClean="0">
                              <a:solidFill>
                                <a:schemeClr val="bg1"/>
                              </a:solidFill>
                              <a:latin typeface="Cambria Math" charset="0"/>
                            </a:rPr>
                          </m:ctrlPr>
                        </m:naryPr>
                        <m:sub>
                          <m:r>
                            <m:rPr>
                              <m:brk m:alnAt="23"/>
                            </m:rPr>
                            <a:rPr lang="en-US" b="0" i="1" smtClean="0">
                              <a:solidFill>
                                <a:schemeClr val="bg1"/>
                              </a:solidFill>
                              <a:latin typeface="Cambria Math" charset="0"/>
                            </a:rPr>
                            <m:t>𝑖</m:t>
                          </m:r>
                          <m:r>
                            <a:rPr lang="en-US" b="0" i="1" smtClean="0">
                              <a:solidFill>
                                <a:schemeClr val="bg1"/>
                              </a:solidFill>
                              <a:latin typeface="Cambria Math" charset="0"/>
                            </a:rPr>
                            <m:t>=</m:t>
                          </m:r>
                          <m:r>
                            <m:rPr>
                              <m:brk m:alnAt="23"/>
                            </m:rPr>
                            <a:rPr lang="en-US" b="0" i="1" smtClean="0">
                              <a:solidFill>
                                <a:schemeClr val="bg1"/>
                              </a:solidFill>
                              <a:latin typeface="Cambria Math" charset="0"/>
                            </a:rPr>
                            <m:t>1</m:t>
                          </m:r>
                        </m:sub>
                        <m:sup>
                          <m:r>
                            <a:rPr lang="en-US" b="0" i="1" smtClean="0">
                              <a:solidFill>
                                <a:schemeClr val="bg1"/>
                              </a:solidFill>
                              <a:latin typeface="Cambria Math" charset="0"/>
                            </a:rPr>
                            <m:t>𝑀</m:t>
                          </m:r>
                        </m:sup>
                        <m:e>
                          <m:sSub>
                            <m:sSubPr>
                              <m:ctrlPr>
                                <a:rPr lang="en-US" b="0" i="1" smtClean="0">
                                  <a:solidFill>
                                    <a:schemeClr val="bg1"/>
                                  </a:solidFill>
                                  <a:latin typeface="Cambria Math" charset="0"/>
                                </a:rPr>
                              </m:ctrlPr>
                            </m:sSubPr>
                            <m:e>
                              <m:r>
                                <a:rPr lang="en-US" b="0" i="1" smtClean="0">
                                  <a:solidFill>
                                    <a:schemeClr val="bg1"/>
                                  </a:solidFill>
                                  <a:latin typeface="Cambria Math" charset="0"/>
                                </a:rPr>
                                <m:t>𝑃</m:t>
                              </m:r>
                            </m:e>
                            <m:sub>
                              <m:r>
                                <a:rPr lang="en-US" b="0" i="1" smtClean="0">
                                  <a:solidFill>
                                    <a:schemeClr val="bg1"/>
                                  </a:solidFill>
                                  <a:latin typeface="Cambria Math" charset="0"/>
                                </a:rPr>
                                <m:t>𝑖</m:t>
                              </m:r>
                            </m:sub>
                          </m:sSub>
                          <m:r>
                            <a:rPr lang="en-US" b="0" i="1" smtClean="0">
                              <a:solidFill>
                                <a:schemeClr val="bg1"/>
                              </a:solidFill>
                              <a:latin typeface="Cambria Math" charset="0"/>
                            </a:rPr>
                            <m:t>(</m:t>
                          </m:r>
                          <m:sSub>
                            <m:sSubPr>
                              <m:ctrlPr>
                                <a:rPr lang="en-US" b="0" i="1" smtClean="0">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b="0" i="1" smtClean="0">
                                  <a:solidFill>
                                    <a:schemeClr val="bg1"/>
                                  </a:solidFill>
                                  <a:latin typeface="Cambria Math" charset="0"/>
                                </a:rPr>
                                <m:t>𝑖</m:t>
                              </m:r>
                            </m:sub>
                          </m:sSub>
                          <m:r>
                            <a:rPr lang="en-US" b="0" i="1" smtClean="0">
                              <a:solidFill>
                                <a:schemeClr val="bg1"/>
                              </a:solidFill>
                              <a:latin typeface="Cambria Math" charset="0"/>
                            </a:rPr>
                            <m:t>−</m:t>
                          </m:r>
                          <m:sSub>
                            <m:sSubPr>
                              <m:ctrlPr>
                                <a:rPr lang="en-US" b="0" i="1" smtClean="0">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b="0" i="1" smtClean="0">
                                  <a:solidFill>
                                    <a:schemeClr val="bg1"/>
                                  </a:solidFill>
                                  <a:latin typeface="Cambria Math" charset="0"/>
                                </a:rPr>
                                <m:t>0</m:t>
                              </m:r>
                            </m:sub>
                          </m:sSub>
                          <m:r>
                            <a:rPr lang="en-US" b="0" i="1" smtClean="0">
                              <a:solidFill>
                                <a:schemeClr val="bg1"/>
                              </a:solidFill>
                              <a:latin typeface="Cambria Math" charset="0"/>
                            </a:rPr>
                            <m:t>)</m:t>
                          </m:r>
                          <m:sSup>
                            <m:sSupPr>
                              <m:ctrlPr>
                                <a:rPr lang="en-US" b="0" i="1" smtClean="0">
                                  <a:solidFill>
                                    <a:schemeClr val="bg1"/>
                                  </a:solidFill>
                                  <a:latin typeface="Cambria Math" charset="0"/>
                                </a:rPr>
                              </m:ctrlPr>
                            </m:sSupPr>
                            <m:e>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i="1">
                                      <a:solidFill>
                                        <a:schemeClr val="bg1"/>
                                      </a:solidFill>
                                      <a:latin typeface="Cambria Math" charset="0"/>
                                    </a:rPr>
                                    <m:t>𝑖</m:t>
                                  </m:r>
                                </m:sub>
                              </m:sSub>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i="1">
                                      <a:solidFill>
                                        <a:schemeClr val="bg1"/>
                                      </a:solidFill>
                                      <a:latin typeface="Cambria Math" charset="0"/>
                                    </a:rPr>
                                    <m:t>0</m:t>
                                  </m:r>
                                </m:sub>
                              </m:sSub>
                              <m:r>
                                <a:rPr lang="en-US" i="1">
                                  <a:solidFill>
                                    <a:schemeClr val="bg1"/>
                                  </a:solidFill>
                                  <a:latin typeface="Cambria Math" charset="0"/>
                                </a:rPr>
                                <m:t>)</m:t>
                              </m:r>
                            </m:e>
                            <m:sup>
                              <m:r>
                                <a:rPr lang="en-US" b="0" i="1" smtClean="0">
                                  <a:solidFill>
                                    <a:schemeClr val="bg1"/>
                                  </a:solidFill>
                                  <a:latin typeface="Cambria Math" charset="0"/>
                                </a:rPr>
                                <m:t>𝑇</m:t>
                              </m:r>
                            </m:sup>
                          </m:sSup>
                        </m:e>
                      </m:nary>
                    </m:oMath>
                  </m:oMathPara>
                </a14:m>
                <a:endParaRPr lang="en-US" b="0" dirty="0" smtClean="0">
                  <a:solidFill>
                    <a:schemeClr val="bg1"/>
                  </a:solidFill>
                  <a:latin typeface="Arial Rounded MT Bold" pitchFamily="34" charset="0"/>
                </a:endParaRPr>
              </a:p>
              <a:p>
                <a:pPr marL="449263" lvl="0">
                  <a:defRPr/>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𝑤</m:t>
                          </m:r>
                        </m:sub>
                      </m:sSub>
                      <m:r>
                        <a:rPr lang="en-US" b="0" i="1" smtClean="0">
                          <a:solidFill>
                            <a:schemeClr val="bg1"/>
                          </a:solidFill>
                          <a:latin typeface="Cambria Math" charset="0"/>
                        </a:rPr>
                        <m:t>=</m:t>
                      </m:r>
                      <m:nary>
                        <m:naryPr>
                          <m:chr m:val="∑"/>
                          <m:ctrlPr>
                            <a:rPr lang="is-IS" i="1">
                              <a:solidFill>
                                <a:schemeClr val="bg1"/>
                              </a:solidFill>
                              <a:latin typeface="Cambria Math" charset="0"/>
                            </a:rPr>
                          </m:ctrlPr>
                        </m:naryPr>
                        <m:sub>
                          <m:r>
                            <m:rPr>
                              <m:brk m:alnAt="23"/>
                            </m:rPr>
                            <a:rPr lang="en-US" i="1">
                              <a:solidFill>
                                <a:schemeClr val="bg1"/>
                              </a:solidFill>
                              <a:latin typeface="Cambria Math" charset="0"/>
                            </a:rPr>
                            <m:t>𝑖</m:t>
                          </m:r>
                          <m:r>
                            <a:rPr lang="en-US" i="1">
                              <a:solidFill>
                                <a:schemeClr val="bg1"/>
                              </a:solidFill>
                              <a:latin typeface="Cambria Math" charset="0"/>
                            </a:rPr>
                            <m:t>=1</m:t>
                          </m:r>
                        </m:sub>
                        <m:sup>
                          <m:r>
                            <a:rPr lang="en-US" i="1">
                              <a:solidFill>
                                <a:schemeClr val="bg1"/>
                              </a:solidFill>
                              <a:latin typeface="Cambria Math" charset="0"/>
                            </a:rPr>
                            <m:t>𝑀</m:t>
                          </m:r>
                        </m:sup>
                        <m:e>
                          <m:sSub>
                            <m:sSubPr>
                              <m:ctrlPr>
                                <a:rPr lang="en-US" i="1">
                                  <a:solidFill>
                                    <a:schemeClr val="bg1"/>
                                  </a:solidFill>
                                  <a:latin typeface="Cambria Math" charset="0"/>
                                </a:rPr>
                              </m:ctrlPr>
                            </m:sSubPr>
                            <m:e>
                              <m:r>
                                <a:rPr lang="en-US" i="1">
                                  <a:solidFill>
                                    <a:schemeClr val="bg1"/>
                                  </a:solidFill>
                                  <a:latin typeface="Cambria Math" charset="0"/>
                                </a:rPr>
                                <m:t>𝑃</m:t>
                              </m:r>
                            </m:e>
                            <m:sub>
                              <m:r>
                                <a:rPr lang="en-US" i="1">
                                  <a:solidFill>
                                    <a:schemeClr val="bg1"/>
                                  </a:solidFill>
                                  <a:latin typeface="Cambria Math" charset="0"/>
                                </a:rPr>
                                <m:t>𝑖</m:t>
                              </m:r>
                            </m:sub>
                          </m:sSub>
                          <m:sSub>
                            <m:sSubPr>
                              <m:ctrlPr>
                                <a:rPr lang="en-US" i="1" smtClean="0">
                                  <a:solidFill>
                                    <a:schemeClr val="bg1"/>
                                  </a:solidFill>
                                  <a:latin typeface="Cambria Math" charset="0"/>
                                </a:rPr>
                              </m:ctrlPr>
                            </m:sSubPr>
                            <m:e>
                              <m:r>
                                <m:rPr>
                                  <m:sty m:val="p"/>
                                </m:rPr>
                                <a:rPr lang="el-GR" i="1">
                                  <a:solidFill>
                                    <a:schemeClr val="bg1"/>
                                  </a:solidFill>
                                  <a:latin typeface="Cambria Math" charset="0"/>
                                  <a:ea typeface="Cambria Math" charset="0"/>
                                  <a:cs typeface="Cambria Math" charset="0"/>
                                </a:rPr>
                                <m:t>Σ</m:t>
                              </m:r>
                            </m:e>
                            <m:sub>
                              <m:r>
                                <a:rPr lang="en-US" b="0" i="1" smtClean="0">
                                  <a:solidFill>
                                    <a:schemeClr val="bg1"/>
                                  </a:solidFill>
                                  <a:latin typeface="Cambria Math" charset="0"/>
                                </a:rPr>
                                <m:t>𝑖</m:t>
                              </m:r>
                            </m:sub>
                          </m:sSub>
                        </m:e>
                      </m:nary>
                    </m:oMath>
                  </m:oMathPara>
                </a14:m>
                <a:endParaRPr lang="en-US" dirty="0" smtClean="0">
                  <a:solidFill>
                    <a:schemeClr val="bg1"/>
                  </a:solidFill>
                  <a:latin typeface="Arial Rounded MT Bold" pitchFamily="34" charset="0"/>
                </a:endParaRPr>
              </a:p>
              <a:p>
                <a:pPr marL="449263" lvl="0">
                  <a:defRPr/>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𝑚</m:t>
                          </m:r>
                        </m:sub>
                      </m:sSub>
                      <m:r>
                        <a:rPr lang="en-US" b="0" i="1" smtClean="0">
                          <a:solidFill>
                            <a:schemeClr val="bg1"/>
                          </a:solidFill>
                          <a:latin typeface="Cambria Math" charset="0"/>
                        </a:rPr>
                        <m:t>= </m:t>
                      </m:r>
                      <m:sSub>
                        <m:sSubPr>
                          <m:ctrlPr>
                            <a:rPr lang="en-US" b="0"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𝑤</m:t>
                          </m:r>
                        </m:sub>
                      </m:sSub>
                      <m:r>
                        <a:rPr lang="en-US" b="0" i="1" smtClean="0">
                          <a:solidFill>
                            <a:schemeClr val="bg1"/>
                          </a:solidFill>
                          <a:latin typeface="Cambria Math" charset="0"/>
                        </a:rPr>
                        <m:t>+</m:t>
                      </m:r>
                      <m:sSub>
                        <m:sSubPr>
                          <m:ctrlPr>
                            <a:rPr lang="en-US" b="0"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𝑏</m:t>
                          </m:r>
                        </m:sub>
                      </m:sSub>
                    </m:oMath>
                  </m:oMathPara>
                </a14:m>
                <a:endParaRPr lang="en-US" dirty="0" smtClean="0">
                  <a:solidFill>
                    <a:schemeClr val="bg1"/>
                  </a:solidFill>
                  <a:latin typeface="Arial Rounded MT Bold"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5945" y="2932794"/>
                <a:ext cx="8929718" cy="1927194"/>
              </a:xfrm>
              <a:prstGeom prst="rect">
                <a:avLst/>
              </a:prstGeom>
              <a:blipFill rotWithShape="0">
                <a:blip r:embed="rId3"/>
                <a:stretch>
                  <a:fillRect b="-23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65645" y="6069992"/>
                <a:ext cx="8929718" cy="369332"/>
              </a:xfrm>
              <a:prstGeom prst="rect">
                <a:avLst/>
              </a:prstGeom>
              <a:noFill/>
            </p:spPr>
            <p:txBody>
              <a:bodyPr wrap="square" rtlCol="0">
                <a:spAutoFit/>
              </a:bodyPr>
              <a:lstStyle/>
              <a:p>
                <a:pPr marL="449263" lvl="0">
                  <a:defRPr/>
                </a:pPr>
                <a14:m>
                  <m:oMathPara xmlns:m="http://schemas.openxmlformats.org/officeDocument/2006/math">
                    <m:oMathParaPr>
                      <m:jc m:val="left"/>
                    </m:oMathParaPr>
                    <m:oMath xmlns:m="http://schemas.openxmlformats.org/officeDocument/2006/math">
                      <m:r>
                        <a:rPr lang="en-US" i="1" smtClean="0">
                          <a:solidFill>
                            <a:schemeClr val="bg1"/>
                          </a:solidFill>
                          <a:latin typeface="Cambria Math" charset="0"/>
                        </a:rPr>
                        <m:t>𝐹</m:t>
                      </m:r>
                      <m:r>
                        <a:rPr lang="en-US" b="0" i="1" smtClean="0">
                          <a:solidFill>
                            <a:schemeClr val="bg1"/>
                          </a:solidFill>
                          <a:latin typeface="Cambria Math" charset="0"/>
                        </a:rPr>
                        <m:t>𝐷𝑅</m:t>
                      </m:r>
                      <m:r>
                        <a:rPr lang="en-US" b="0" i="1" smtClean="0">
                          <a:solidFill>
                            <a:schemeClr val="bg1"/>
                          </a:solidFill>
                          <a:latin typeface="Cambria Math" charset="0"/>
                        </a:rPr>
                        <m:t>=</m:t>
                      </m:r>
                      <m:r>
                        <a:rPr lang="en-US" b="0" i="1" smtClean="0">
                          <a:solidFill>
                            <a:schemeClr val="bg1"/>
                          </a:solidFill>
                          <a:latin typeface="Cambria Math" charset="0"/>
                        </a:rPr>
                        <m:t>𝑡𝑟𝑎𝑐𝑒</m:t>
                      </m:r>
                      <m:r>
                        <a:rPr lang="en-US" b="0" i="1" smtClean="0">
                          <a:solidFill>
                            <a:schemeClr val="bg1"/>
                          </a:solidFill>
                          <a:latin typeface="Cambria Math" charset="0"/>
                        </a:rPr>
                        <m:t>(</m:t>
                      </m:r>
                      <m:sSubSup>
                        <m:sSubSupPr>
                          <m:ctrlPr>
                            <a:rPr lang="en-US" b="0" i="1" smtClean="0">
                              <a:solidFill>
                                <a:schemeClr val="bg1"/>
                              </a:solidFill>
                              <a:latin typeface="Cambria Math" charset="0"/>
                            </a:rPr>
                          </m:ctrlPr>
                        </m:sSubSupPr>
                        <m:e>
                          <m:r>
                            <a:rPr lang="en-US" b="0" i="1" smtClean="0">
                              <a:solidFill>
                                <a:schemeClr val="bg1"/>
                              </a:solidFill>
                              <a:latin typeface="Cambria Math" charset="0"/>
                            </a:rPr>
                            <m:t>𝑆</m:t>
                          </m:r>
                        </m:e>
                        <m:sub>
                          <m:r>
                            <a:rPr lang="en-US" b="0" i="1" smtClean="0">
                              <a:solidFill>
                                <a:schemeClr val="bg1"/>
                              </a:solidFill>
                              <a:latin typeface="Cambria Math" charset="0"/>
                            </a:rPr>
                            <m:t>𝑤</m:t>
                          </m:r>
                        </m:sub>
                        <m:sup>
                          <m:r>
                            <a:rPr lang="en-US" b="0" i="1" smtClean="0">
                              <a:solidFill>
                                <a:schemeClr val="bg1"/>
                              </a:solidFill>
                              <a:latin typeface="Cambria Math" charset="0"/>
                            </a:rPr>
                            <m:t>−1</m:t>
                          </m:r>
                        </m:sup>
                      </m:sSubSup>
                      <m:sSub>
                        <m:sSubPr>
                          <m:ctrlPr>
                            <a:rPr lang="en-US" b="0" i="1" smtClean="0">
                              <a:solidFill>
                                <a:schemeClr val="bg1"/>
                              </a:solidFill>
                              <a:latin typeface="Cambria Math" charset="0"/>
                            </a:rPr>
                          </m:ctrlPr>
                        </m:sSubPr>
                        <m:e>
                          <m:r>
                            <a:rPr lang="en-US" b="0" i="1" smtClean="0">
                              <a:solidFill>
                                <a:schemeClr val="bg1"/>
                              </a:solidFill>
                              <a:latin typeface="Cambria Math" charset="0"/>
                            </a:rPr>
                            <m:t>𝑆</m:t>
                          </m:r>
                        </m:e>
                        <m:sub>
                          <m:r>
                            <a:rPr lang="en-US" b="0" i="1" smtClean="0">
                              <a:solidFill>
                                <a:schemeClr val="bg1"/>
                              </a:solidFill>
                              <a:latin typeface="Cambria Math" charset="0"/>
                            </a:rPr>
                            <m:t>𝑚</m:t>
                          </m:r>
                        </m:sub>
                      </m:sSub>
                      <m:r>
                        <a:rPr lang="en-US" b="0" i="1" smtClean="0">
                          <a:solidFill>
                            <a:schemeClr val="bg1"/>
                          </a:solidFill>
                          <a:latin typeface="Cambria Math" charset="0"/>
                        </a:rPr>
                        <m:t>) </m:t>
                      </m:r>
                    </m:oMath>
                  </m:oMathPara>
                </a14:m>
                <a:endParaRPr lang="en-US" dirty="0" smtClean="0">
                  <a:solidFill>
                    <a:schemeClr val="bg1"/>
                  </a:solidFill>
                  <a:latin typeface="Arial Rounded MT Bold" pitchFamily="34"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65645" y="6069992"/>
                <a:ext cx="8929718" cy="369332"/>
              </a:xfrm>
              <a:prstGeom prst="rect">
                <a:avLst/>
              </a:prstGeom>
              <a:blipFill rotWithShape="0">
                <a:blip r:embed="rId4"/>
                <a:stretch>
                  <a:fillRect t="-95000" b="-126667"/>
                </a:stretch>
              </a:blipFill>
            </p:spPr>
            <p:txBody>
              <a:bodyPr/>
              <a:lstStyle/>
              <a:p>
                <a:r>
                  <a:rPr lang="en-US">
                    <a:noFill/>
                  </a:rPr>
                  <a:t> </a:t>
                </a:r>
              </a:p>
            </p:txBody>
          </p:sp>
        </mc:Fallback>
      </mc:AlternateContent>
    </p:spTree>
    <p:extLst>
      <p:ext uri="{BB962C8B-B14F-4D97-AF65-F5344CB8AC3E}">
        <p14:creationId xmlns:p14="http://schemas.microsoft.com/office/powerpoint/2010/main" val="8491926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2702399" y="3689021"/>
            <a:ext cx="3528392" cy="28731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rtl="1"/>
            <a:r>
              <a:rPr lang="en-US" sz="2400" dirty="0">
                <a:solidFill>
                  <a:schemeClr val="tx1">
                    <a:lumMod val="95000"/>
                    <a:lumOff val="5000"/>
                  </a:schemeClr>
                </a:solidFill>
                <a:latin typeface="Myriad Apple" pitchFamily="2" charset="0"/>
              </a:rPr>
              <a:t>Readout Layer</a:t>
            </a:r>
            <a:endParaRPr lang="en-US" sz="2400" dirty="0" smtClean="0">
              <a:solidFill>
                <a:schemeClr val="tx1">
                  <a:lumMod val="95000"/>
                  <a:lumOff val="5000"/>
                </a:schemeClr>
              </a:solidFill>
              <a:latin typeface="Myriad Apple" pitchFamily="2" charset="0"/>
            </a:endParaRPr>
          </a:p>
        </p:txBody>
      </p:sp>
      <p:sp>
        <p:nvSpPr>
          <p:cNvPr id="20" name="Rectangle 19"/>
          <p:cNvSpPr/>
          <p:nvPr/>
        </p:nvSpPr>
        <p:spPr>
          <a:xfrm>
            <a:off x="4932316" y="0"/>
            <a:ext cx="4357686" cy="642942"/>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Separation Measure (cont.)</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38</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mc:AlternateContent xmlns:mc="http://schemas.openxmlformats.org/markup-compatibility/2006" xmlns:a14="http://schemas.microsoft.com/office/drawing/2010/main">
        <mc:Choice Requires="a14">
          <p:sp>
            <p:nvSpPr>
              <p:cNvPr id="9" name="TextBox 8"/>
              <p:cNvSpPr txBox="1"/>
              <p:nvPr/>
            </p:nvSpPr>
            <p:spPr>
              <a:xfrm>
                <a:off x="182119" y="1124744"/>
                <a:ext cx="8568952" cy="2585323"/>
              </a:xfrm>
              <a:prstGeom prst="rect">
                <a:avLst/>
              </a:prstGeom>
              <a:noFill/>
            </p:spPr>
            <p:txBody>
              <a:bodyPr wrap="square" rtlCol="0">
                <a:spAutoFit/>
              </a:bodyPr>
              <a:lstStyle/>
              <a:p>
                <a:pPr marL="230188" lvl="0" indent="-11113">
                  <a:defRPr/>
                </a:pPr>
                <a:r>
                  <a:rPr lang="en-US" dirty="0" smtClean="0">
                    <a:solidFill>
                      <a:schemeClr val="bg1"/>
                    </a:solidFill>
                    <a:latin typeface="Arial Rounded MT Bold" pitchFamily="34" charset="0"/>
                  </a:rPr>
                  <a:t>However we have not used FDR. As Liquid State may be comprised of collinear features, </a:t>
                </a:r>
                <a14:m>
                  <m:oMath xmlns:m="http://schemas.openxmlformats.org/officeDocument/2006/math">
                    <m:sSub>
                      <m:sSubPr>
                        <m:ctrlPr>
                          <a:rPr lang="en-US" i="1">
                            <a:solidFill>
                              <a:schemeClr val="bg1"/>
                            </a:solidFill>
                            <a:latin typeface="Cambria Math" charset="0"/>
                          </a:rPr>
                        </m:ctrlPr>
                      </m:sSubPr>
                      <m:e>
                        <m:r>
                          <a:rPr lang="en-US" i="1">
                            <a:solidFill>
                              <a:schemeClr val="bg1"/>
                            </a:solidFill>
                            <a:latin typeface="Cambria Math" charset="0"/>
                          </a:rPr>
                          <m:t>𝑆</m:t>
                        </m:r>
                      </m:e>
                      <m:sub>
                        <m:r>
                          <a:rPr lang="en-US" i="1">
                            <a:solidFill>
                              <a:schemeClr val="bg1"/>
                            </a:solidFill>
                            <a:latin typeface="Cambria Math" charset="0"/>
                          </a:rPr>
                          <m:t>𝑤</m:t>
                        </m:r>
                      </m:sub>
                    </m:sSub>
                  </m:oMath>
                </a14:m>
                <a:r>
                  <a:rPr lang="en-US" dirty="0" smtClean="0">
                    <a:solidFill>
                      <a:schemeClr val="bg1"/>
                    </a:solidFill>
                    <a:latin typeface="Arial Rounded MT Bold" pitchFamily="34" charset="0"/>
                  </a:rPr>
                  <a:t> might be a singular matrix, and therefore its inverse can not be calculated. </a:t>
                </a:r>
              </a:p>
              <a:p>
                <a:pPr marL="230188" lvl="0" indent="-11113">
                  <a:defRPr/>
                </a:pPr>
                <a:r>
                  <a:rPr lang="en-US" dirty="0" smtClean="0">
                    <a:solidFill>
                      <a:schemeClr val="bg1"/>
                    </a:solidFill>
                    <a:latin typeface="Arial Rounded MT Bold" pitchFamily="34" charset="0"/>
                  </a:rPr>
                  <a:t>We may overcome this by adding a negligible number to main diagonal or use pseudo-inverse technique, both of which fail to fully depict the separation capability.</a:t>
                </a:r>
              </a:p>
              <a:p>
                <a:pPr marL="230188" lvl="0" indent="-11113">
                  <a:defRPr/>
                </a:pPr>
                <a:endParaRPr lang="en-US" dirty="0">
                  <a:solidFill>
                    <a:schemeClr val="bg1"/>
                  </a:solidFill>
                  <a:latin typeface="Arial Rounded MT Bold" pitchFamily="34" charset="0"/>
                </a:endParaRPr>
              </a:p>
              <a:p>
                <a:pPr marL="230188" lvl="0" indent="-11113">
                  <a:defRPr/>
                </a:pPr>
                <a:r>
                  <a:rPr lang="en-US" dirty="0" smtClean="0">
                    <a:solidFill>
                      <a:schemeClr val="bg1"/>
                    </a:solidFill>
                    <a:latin typeface="Arial Rounded MT Bold" pitchFamily="34" charset="0"/>
                  </a:rPr>
                  <a:t>Other separation measure use Euclidean or Bray-Curtis distance. Based on previous works, we propose the following:</a:t>
                </a:r>
              </a:p>
            </p:txBody>
          </p:sp>
        </mc:Choice>
        <mc:Fallback xmlns="">
          <p:sp>
            <p:nvSpPr>
              <p:cNvPr id="9" name="TextBox 8"/>
              <p:cNvSpPr txBox="1">
                <a:spLocks noRot="1" noChangeAspect="1" noMove="1" noResize="1" noEditPoints="1" noAdjustHandles="1" noChangeArrowheads="1" noChangeShapeType="1" noTextEdit="1"/>
              </p:cNvSpPr>
              <p:nvPr/>
            </p:nvSpPr>
            <p:spPr>
              <a:xfrm>
                <a:off x="182119" y="1124744"/>
                <a:ext cx="8568952" cy="2585323"/>
              </a:xfrm>
              <a:prstGeom prst="rect">
                <a:avLst/>
              </a:prstGeom>
              <a:blipFill rotWithShape="0">
                <a:blip r:embed="rId2"/>
                <a:stretch>
                  <a:fillRect t="-1415" r="-284" b="-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562589" y="3747611"/>
                <a:ext cx="3511157" cy="2756011"/>
              </a:xfrm>
              <a:prstGeom prst="rect">
                <a:avLst/>
              </a:prstGeom>
              <a:noFill/>
            </p:spPr>
            <p:txBody>
              <a:bodyPr wrap="square" rtlCol="0">
                <a:spAutoFit/>
              </a:bodyPr>
              <a:lstStyle/>
              <a:p>
                <a:pPr marL="449263" lvl="0">
                  <a:lnSpc>
                    <a:spcPct val="150000"/>
                  </a:lnSpc>
                  <a:defRPr/>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charset="0"/>
                            </a:rPr>
                            <m:t>𝐷</m:t>
                          </m:r>
                        </m:e>
                        <m:sub>
                          <m:r>
                            <a:rPr lang="en-US" b="0" i="1" smtClean="0">
                              <a:solidFill>
                                <a:schemeClr val="bg1"/>
                              </a:solidFill>
                              <a:latin typeface="Cambria Math" charset="0"/>
                            </a:rPr>
                            <m:t>𝑏</m:t>
                          </m:r>
                        </m:sub>
                      </m:sSub>
                      <m:r>
                        <a:rPr lang="en-US" b="0" i="1" smtClean="0">
                          <a:solidFill>
                            <a:schemeClr val="bg1"/>
                          </a:solidFill>
                          <a:latin typeface="Cambria Math" charset="0"/>
                        </a:rPr>
                        <m:t>= </m:t>
                      </m:r>
                      <m:f>
                        <m:fPr>
                          <m:ctrlPr>
                            <a:rPr lang="bg-BG" b="0" i="1" smtClean="0">
                              <a:solidFill>
                                <a:schemeClr val="bg1"/>
                              </a:solidFill>
                              <a:latin typeface="Cambria Math" charset="0"/>
                            </a:rPr>
                          </m:ctrlPr>
                        </m:fPr>
                        <m:num>
                          <m:nary>
                            <m:naryPr>
                              <m:chr m:val="∑"/>
                              <m:limLoc m:val="subSup"/>
                              <m:ctrlPr>
                                <a:rPr lang="is-IS" b="0" i="1" smtClean="0">
                                  <a:solidFill>
                                    <a:schemeClr val="bg1"/>
                                  </a:solidFill>
                                  <a:latin typeface="Cambria Math" charset="0"/>
                                </a:rPr>
                              </m:ctrlPr>
                            </m:naryPr>
                            <m:sub>
                              <m:r>
                                <m:rPr>
                                  <m:brk m:alnAt="25"/>
                                </m:rPr>
                                <a:rPr lang="en-US" b="0" i="1" smtClean="0">
                                  <a:solidFill>
                                    <a:schemeClr val="bg1"/>
                                  </a:solidFill>
                                  <a:latin typeface="Cambria Math" charset="0"/>
                                </a:rPr>
                                <m:t>𝑖</m:t>
                              </m:r>
                              <m:r>
                                <a:rPr lang="en-US" b="0" i="1" smtClean="0">
                                  <a:solidFill>
                                    <a:schemeClr val="bg1"/>
                                  </a:solidFill>
                                  <a:latin typeface="Cambria Math" charset="0"/>
                                </a:rPr>
                                <m:t>=</m:t>
                              </m:r>
                              <m:r>
                                <m:rPr>
                                  <m:brk m:alnAt="25"/>
                                </m:rPr>
                                <a:rPr lang="en-US" b="0" i="1" smtClean="0">
                                  <a:solidFill>
                                    <a:schemeClr val="bg1"/>
                                  </a:solidFill>
                                  <a:latin typeface="Cambria Math" charset="0"/>
                                </a:rPr>
                                <m:t>1</m:t>
                              </m:r>
                            </m:sub>
                            <m:sup>
                              <m:r>
                                <a:rPr lang="en-US" b="0" i="1" smtClean="0">
                                  <a:solidFill>
                                    <a:schemeClr val="bg1"/>
                                  </a:solidFill>
                                  <a:latin typeface="Cambria Math" charset="0"/>
                                </a:rPr>
                                <m:t>𝑀</m:t>
                              </m:r>
                            </m:sup>
                            <m:e>
                              <m:nary>
                                <m:naryPr>
                                  <m:chr m:val="∑"/>
                                  <m:limLoc m:val="subSup"/>
                                  <m:ctrlPr>
                                    <a:rPr lang="is-IS" i="1">
                                      <a:solidFill>
                                        <a:schemeClr val="bg1"/>
                                      </a:solidFill>
                                      <a:latin typeface="Cambria Math" charset="0"/>
                                    </a:rPr>
                                  </m:ctrlPr>
                                </m:naryPr>
                                <m:sub>
                                  <m:r>
                                    <m:rPr>
                                      <m:brk m:alnAt="1"/>
                                    </m:rPr>
                                    <a:rPr lang="en-US" b="0" i="1" smtClean="0">
                                      <a:solidFill>
                                        <a:schemeClr val="bg1"/>
                                      </a:solidFill>
                                      <a:latin typeface="Cambria Math" charset="0"/>
                                    </a:rPr>
                                    <m:t>𝑗</m:t>
                                  </m:r>
                                  <m:r>
                                    <a:rPr lang="en-US" i="1">
                                      <a:solidFill>
                                        <a:schemeClr val="bg1"/>
                                      </a:solidFill>
                                      <a:latin typeface="Cambria Math" charset="0"/>
                                    </a:rPr>
                                    <m:t>=1</m:t>
                                  </m:r>
                                </m:sub>
                                <m:sup>
                                  <m:r>
                                    <a:rPr lang="en-US" i="1">
                                      <a:solidFill>
                                        <a:schemeClr val="bg1"/>
                                      </a:solidFill>
                                      <a:latin typeface="Cambria Math" charset="0"/>
                                    </a:rPr>
                                    <m:t>𝑀</m:t>
                                  </m:r>
                                </m:sup>
                                <m:e>
                                  <m:sSub>
                                    <m:sSubPr>
                                      <m:ctrlPr>
                                        <a:rPr lang="en-US" i="1" smtClean="0">
                                          <a:solidFill>
                                            <a:schemeClr val="bg1"/>
                                          </a:solidFill>
                                          <a:latin typeface="Cambria Math" charset="0"/>
                                        </a:rPr>
                                      </m:ctrlPr>
                                    </m:sSubPr>
                                    <m:e>
                                      <m:d>
                                        <m:dPr>
                                          <m:begChr m:val="‖"/>
                                          <m:endChr m:val="‖"/>
                                          <m:ctrlPr>
                                            <a:rPr lang="en-US" i="1">
                                              <a:solidFill>
                                                <a:schemeClr val="bg1"/>
                                              </a:solidFill>
                                              <a:latin typeface="Cambria Math" charset="0"/>
                                            </a:rPr>
                                          </m:ctrlPr>
                                        </m:dPr>
                                        <m:e>
                                          <m:sSub>
                                            <m:sSubPr>
                                              <m:ctrlPr>
                                                <a:rPr lang="en-US" i="1">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i="1">
                                                  <a:solidFill>
                                                    <a:schemeClr val="bg1"/>
                                                  </a:solidFill>
                                                  <a:latin typeface="Cambria Math" charset="0"/>
                                                </a:rPr>
                                                <m:t>𝑖</m:t>
                                              </m:r>
                                            </m:sub>
                                          </m:sSub>
                                          <m:r>
                                            <a:rPr lang="en-US" i="1">
                                              <a:solidFill>
                                                <a:schemeClr val="bg1"/>
                                              </a:solidFill>
                                              <a:latin typeface="Cambria Math" charset="0"/>
                                            </a:rPr>
                                            <m:t>−</m:t>
                                          </m:r>
                                          <m:sSub>
                                            <m:sSubPr>
                                              <m:ctrlPr>
                                                <a:rPr lang="en-US" i="1">
                                                  <a:solidFill>
                                                    <a:schemeClr val="bg1"/>
                                                  </a:solidFill>
                                                  <a:latin typeface="Cambria Math" charset="0"/>
                                                </a:rPr>
                                              </m:ctrlPr>
                                            </m:sSubPr>
                                            <m:e>
                                              <m:r>
                                                <a:rPr lang="en-US" i="1">
                                                  <a:solidFill>
                                                    <a:schemeClr val="bg1"/>
                                                  </a:solidFill>
                                                  <a:latin typeface="Cambria Math" charset="0"/>
                                                  <a:ea typeface="Cambria Math" charset="0"/>
                                                  <a:cs typeface="Cambria Math" charset="0"/>
                                                </a:rPr>
                                                <m:t>𝜇</m:t>
                                              </m:r>
                                            </m:e>
                                            <m:sub>
                                              <m:r>
                                                <a:rPr lang="en-US" i="1">
                                                  <a:solidFill>
                                                    <a:schemeClr val="bg1"/>
                                                  </a:solidFill>
                                                  <a:latin typeface="Cambria Math" charset="0"/>
                                                </a:rPr>
                                                <m:t>𝑗</m:t>
                                              </m:r>
                                            </m:sub>
                                          </m:sSub>
                                        </m:e>
                                      </m:d>
                                    </m:e>
                                    <m:sub>
                                      <m:r>
                                        <a:rPr lang="en-US" b="0" i="1" smtClean="0">
                                          <a:solidFill>
                                            <a:schemeClr val="bg1"/>
                                          </a:solidFill>
                                          <a:latin typeface="Cambria Math" charset="0"/>
                                        </a:rPr>
                                        <m:t>2</m:t>
                                      </m:r>
                                    </m:sub>
                                  </m:sSub>
                                </m:e>
                              </m:nary>
                            </m:e>
                          </m:nary>
                        </m:num>
                        <m:den>
                          <m:sSup>
                            <m:sSupPr>
                              <m:ctrlPr>
                                <a:rPr lang="bg-BG" b="0" i="1" smtClean="0">
                                  <a:solidFill>
                                    <a:schemeClr val="bg1"/>
                                  </a:solidFill>
                                  <a:latin typeface="Cambria Math" charset="0"/>
                                </a:rPr>
                              </m:ctrlPr>
                            </m:sSupPr>
                            <m:e>
                              <m:r>
                                <a:rPr lang="en-US" b="0" i="1" smtClean="0">
                                  <a:solidFill>
                                    <a:schemeClr val="bg1"/>
                                  </a:solidFill>
                                  <a:latin typeface="Cambria Math" charset="0"/>
                                </a:rPr>
                                <m:t>𝑀</m:t>
                              </m:r>
                            </m:e>
                            <m:sup>
                              <m:r>
                                <a:rPr lang="en-US" b="0" i="1" smtClean="0">
                                  <a:solidFill>
                                    <a:schemeClr val="bg1"/>
                                  </a:solidFill>
                                  <a:latin typeface="Cambria Math" charset="0"/>
                                </a:rPr>
                                <m:t>2</m:t>
                              </m:r>
                            </m:sup>
                          </m:sSup>
                        </m:den>
                      </m:f>
                    </m:oMath>
                  </m:oMathPara>
                </a14:m>
                <a:endParaRPr lang="en-US" b="0" dirty="0" smtClean="0">
                  <a:solidFill>
                    <a:schemeClr val="bg1"/>
                  </a:solidFill>
                  <a:latin typeface="Arial Rounded MT Bold" pitchFamily="34" charset="0"/>
                </a:endParaRPr>
              </a:p>
              <a:p>
                <a:pPr marL="449263" lvl="0">
                  <a:lnSpc>
                    <a:spcPct val="150000"/>
                  </a:lnSpc>
                  <a:defRPr/>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charset="0"/>
                            </a:rPr>
                          </m:ctrlPr>
                        </m:sSubPr>
                        <m:e>
                          <m:r>
                            <a:rPr lang="en-US" b="0" i="1" smtClean="0">
                              <a:solidFill>
                                <a:schemeClr val="bg1"/>
                              </a:solidFill>
                              <a:latin typeface="Cambria Math" charset="0"/>
                            </a:rPr>
                            <m:t>𝐷</m:t>
                          </m:r>
                        </m:e>
                        <m:sub>
                          <m:r>
                            <a:rPr lang="en-US" b="0" i="1" smtClean="0">
                              <a:solidFill>
                                <a:schemeClr val="bg1"/>
                              </a:solidFill>
                              <a:latin typeface="Cambria Math" charset="0"/>
                            </a:rPr>
                            <m:t>𝑤</m:t>
                          </m:r>
                        </m:sub>
                      </m:sSub>
                      <m:r>
                        <a:rPr lang="en-US" b="0" i="1" smtClean="0">
                          <a:solidFill>
                            <a:schemeClr val="bg1"/>
                          </a:solidFill>
                          <a:latin typeface="Cambria Math" charset="0"/>
                        </a:rPr>
                        <m:t>= </m:t>
                      </m:r>
                      <m:nary>
                        <m:naryPr>
                          <m:chr m:val="∑"/>
                          <m:limLoc m:val="subSup"/>
                          <m:ctrlPr>
                            <a:rPr lang="is-IS" i="1">
                              <a:solidFill>
                                <a:schemeClr val="bg1"/>
                              </a:solidFill>
                              <a:latin typeface="Cambria Math" charset="0"/>
                            </a:rPr>
                          </m:ctrlPr>
                        </m:naryPr>
                        <m:sub>
                          <m:r>
                            <m:rPr>
                              <m:brk m:alnAt="25"/>
                            </m:rPr>
                            <a:rPr lang="en-US" i="1">
                              <a:solidFill>
                                <a:schemeClr val="bg1"/>
                              </a:solidFill>
                              <a:latin typeface="Cambria Math" charset="0"/>
                            </a:rPr>
                            <m:t>𝑖</m:t>
                          </m:r>
                          <m:r>
                            <a:rPr lang="en-US" i="1">
                              <a:solidFill>
                                <a:schemeClr val="bg1"/>
                              </a:solidFill>
                              <a:latin typeface="Cambria Math" charset="0"/>
                            </a:rPr>
                            <m:t>=1</m:t>
                          </m:r>
                        </m:sub>
                        <m:sup>
                          <m:r>
                            <a:rPr lang="en-US" i="1">
                              <a:solidFill>
                                <a:schemeClr val="bg1"/>
                              </a:solidFill>
                              <a:latin typeface="Cambria Math" charset="0"/>
                            </a:rPr>
                            <m:t>𝑀</m:t>
                          </m:r>
                        </m:sup>
                        <m:e>
                          <m:nary>
                            <m:naryPr>
                              <m:chr m:val="∑"/>
                              <m:limLoc m:val="subSup"/>
                              <m:ctrlPr>
                                <a:rPr lang="is-IS" i="1">
                                  <a:solidFill>
                                    <a:schemeClr val="bg1"/>
                                  </a:solidFill>
                                  <a:latin typeface="Cambria Math" charset="0"/>
                                </a:rPr>
                              </m:ctrlPr>
                            </m:naryPr>
                            <m:sub>
                              <m:r>
                                <m:rPr>
                                  <m:brk m:alnAt="1"/>
                                </m:rPr>
                                <a:rPr lang="en-US" i="1">
                                  <a:solidFill>
                                    <a:schemeClr val="bg1"/>
                                  </a:solidFill>
                                  <a:latin typeface="Cambria Math" charset="0"/>
                                </a:rPr>
                                <m:t>𝑗</m:t>
                              </m:r>
                              <m:r>
                                <a:rPr lang="en-US" i="1">
                                  <a:solidFill>
                                    <a:schemeClr val="bg1"/>
                                  </a:solidFill>
                                  <a:latin typeface="Cambria Math" charset="0"/>
                                </a:rPr>
                                <m:t>=1</m:t>
                              </m:r>
                            </m:sub>
                            <m:sup>
                              <m:r>
                                <a:rPr lang="en-US" b="0" i="1" smtClean="0">
                                  <a:solidFill>
                                    <a:schemeClr val="bg1"/>
                                  </a:solidFill>
                                  <a:latin typeface="Cambria Math" charset="0"/>
                                </a:rPr>
                                <m:t>𝑁</m:t>
                              </m:r>
                            </m:sup>
                            <m:e>
                              <m:sSub>
                                <m:sSubPr>
                                  <m:ctrlPr>
                                    <a:rPr lang="en-US" i="1" smtClean="0">
                                      <a:solidFill>
                                        <a:schemeClr val="bg1"/>
                                      </a:solidFill>
                                      <a:latin typeface="Cambria Math" charset="0"/>
                                    </a:rPr>
                                  </m:ctrlPr>
                                </m:sSubPr>
                                <m:e>
                                  <m:r>
                                    <a:rPr lang="en-US" i="1">
                                      <a:solidFill>
                                        <a:schemeClr val="bg1"/>
                                      </a:solidFill>
                                      <a:latin typeface="Cambria Math" charset="0"/>
                                      <a:ea typeface="Cambria Math" charset="0"/>
                                      <a:cs typeface="Cambria Math" charset="0"/>
                                    </a:rPr>
                                    <m:t>𝜎</m:t>
                                  </m:r>
                                </m:e>
                                <m:sub>
                                  <m:r>
                                    <a:rPr lang="en-US" b="0" i="1" smtClean="0">
                                      <a:solidFill>
                                        <a:schemeClr val="bg1"/>
                                      </a:solidFill>
                                      <a:latin typeface="Cambria Math" charset="0"/>
                                    </a:rPr>
                                    <m:t>𝑖</m:t>
                                  </m:r>
                                  <m:r>
                                    <a:rPr lang="en-US" b="0" i="1" smtClean="0">
                                      <a:solidFill>
                                        <a:schemeClr val="bg1"/>
                                      </a:solidFill>
                                      <a:latin typeface="Cambria Math" charset="0"/>
                                    </a:rPr>
                                    <m:t>,</m:t>
                                  </m:r>
                                  <m:r>
                                    <a:rPr lang="en-US" b="0" i="1" smtClean="0">
                                      <a:solidFill>
                                        <a:schemeClr val="bg1"/>
                                      </a:solidFill>
                                      <a:latin typeface="Cambria Math" charset="0"/>
                                    </a:rPr>
                                    <m:t>𝑗</m:t>
                                  </m:r>
                                </m:sub>
                              </m:sSub>
                            </m:e>
                          </m:nary>
                        </m:e>
                      </m:nary>
                    </m:oMath>
                  </m:oMathPara>
                </a14:m>
                <a:endParaRPr lang="en-US" dirty="0" smtClean="0">
                  <a:solidFill>
                    <a:schemeClr val="bg1"/>
                  </a:solidFill>
                  <a:latin typeface="Arial Rounded MT Bold" pitchFamily="34" charset="0"/>
                </a:endParaRPr>
              </a:p>
              <a:p>
                <a:pPr marL="449263" lvl="0">
                  <a:lnSpc>
                    <a:spcPct val="150000"/>
                  </a:lnSpc>
                  <a:defRPr/>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charset="0"/>
                        </a:rPr>
                        <m:t>𝑆𝑒𝑝𝑎𝑟𝑎𝑡𝑖𝑜𝑛</m:t>
                      </m:r>
                      <m:r>
                        <a:rPr lang="en-US" b="0" i="1" smtClean="0">
                          <a:solidFill>
                            <a:schemeClr val="bg1"/>
                          </a:solidFill>
                          <a:latin typeface="Cambria Math" charset="0"/>
                        </a:rPr>
                        <m:t>= </m:t>
                      </m:r>
                      <m:f>
                        <m:fPr>
                          <m:ctrlPr>
                            <a:rPr lang="bg-BG" b="0" i="1" smtClean="0">
                              <a:solidFill>
                                <a:schemeClr val="bg1"/>
                              </a:solidFill>
                              <a:latin typeface="Cambria Math" charset="0"/>
                            </a:rPr>
                          </m:ctrlPr>
                        </m:fPr>
                        <m:num>
                          <m:sSub>
                            <m:sSubPr>
                              <m:ctrlPr>
                                <a:rPr lang="en-US" b="0" i="1" smtClean="0">
                                  <a:solidFill>
                                    <a:schemeClr val="bg1"/>
                                  </a:solidFill>
                                  <a:latin typeface="Cambria Math" charset="0"/>
                                </a:rPr>
                              </m:ctrlPr>
                            </m:sSubPr>
                            <m:e>
                              <m:r>
                                <a:rPr lang="en-US" b="0" i="1" smtClean="0">
                                  <a:solidFill>
                                    <a:schemeClr val="bg1"/>
                                  </a:solidFill>
                                  <a:latin typeface="Cambria Math" charset="0"/>
                                </a:rPr>
                                <m:t>𝐷</m:t>
                              </m:r>
                            </m:e>
                            <m:sub>
                              <m:r>
                                <a:rPr lang="en-US" b="0" i="1" smtClean="0">
                                  <a:solidFill>
                                    <a:schemeClr val="bg1"/>
                                  </a:solidFill>
                                  <a:latin typeface="Cambria Math" charset="0"/>
                                </a:rPr>
                                <m:t>𝑏</m:t>
                              </m:r>
                            </m:sub>
                          </m:sSub>
                        </m:num>
                        <m:den>
                          <m:sSub>
                            <m:sSubPr>
                              <m:ctrlPr>
                                <a:rPr lang="en-US" b="0" i="1" smtClean="0">
                                  <a:solidFill>
                                    <a:schemeClr val="bg1"/>
                                  </a:solidFill>
                                  <a:latin typeface="Cambria Math" charset="0"/>
                                </a:rPr>
                              </m:ctrlPr>
                            </m:sSubPr>
                            <m:e>
                              <m:r>
                                <a:rPr lang="en-US" b="0" i="1" smtClean="0">
                                  <a:solidFill>
                                    <a:schemeClr val="bg1"/>
                                  </a:solidFill>
                                  <a:latin typeface="Cambria Math" charset="0"/>
                                </a:rPr>
                                <m:t>𝐷</m:t>
                              </m:r>
                            </m:e>
                            <m:sub>
                              <m:r>
                                <a:rPr lang="en-US" b="0" i="1" smtClean="0">
                                  <a:solidFill>
                                    <a:schemeClr val="bg1"/>
                                  </a:solidFill>
                                  <a:latin typeface="Cambria Math" charset="0"/>
                                </a:rPr>
                                <m:t>𝑤</m:t>
                              </m:r>
                            </m:sub>
                          </m:sSub>
                          <m:r>
                            <a:rPr lang="en-US" b="0" i="1" smtClean="0">
                              <a:solidFill>
                                <a:schemeClr val="bg1"/>
                              </a:solidFill>
                              <a:latin typeface="Cambria Math" charset="0"/>
                            </a:rPr>
                            <m:t>+1</m:t>
                          </m:r>
                        </m:den>
                      </m:f>
                    </m:oMath>
                  </m:oMathPara>
                </a14:m>
                <a:endParaRPr lang="en-US" dirty="0" smtClean="0">
                  <a:solidFill>
                    <a:schemeClr val="bg1"/>
                  </a:solidFill>
                  <a:latin typeface="Arial Rounded MT Bold"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62589" y="3747611"/>
                <a:ext cx="3511157" cy="275601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73731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 y="0"/>
            <a:ext cx="464400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Brain</a:t>
            </a:r>
          </a:p>
        </p:txBody>
      </p:sp>
      <p:sp>
        <p:nvSpPr>
          <p:cNvPr id="6" name="Rectangle 5"/>
          <p:cNvSpPr/>
          <p:nvPr/>
        </p:nvSpPr>
        <p:spPr>
          <a:xfrm>
            <a:off x="4499992" y="0"/>
            <a:ext cx="4752007"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rtl="1"/>
            <a:r>
              <a:rPr lang="en-US" sz="2400" dirty="0">
                <a:solidFill>
                  <a:schemeClr val="tx1">
                    <a:lumMod val="95000"/>
                    <a:lumOff val="5000"/>
                  </a:schemeClr>
                </a:solidFill>
                <a:latin typeface="Myriad Apple" pitchFamily="2" charset="0"/>
              </a:rPr>
              <a:t>Two-Streams Hypothesis</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7864" y="3276271"/>
            <a:ext cx="4715387" cy="3321915"/>
          </a:xfrm>
          <a:prstGeom prst="rect">
            <a:avLst/>
          </a:prstGeom>
        </p:spPr>
      </p:pic>
      <p:sp>
        <p:nvSpPr>
          <p:cNvPr id="4" name="TextBox 3"/>
          <p:cNvSpPr txBox="1"/>
          <p:nvPr/>
        </p:nvSpPr>
        <p:spPr>
          <a:xfrm rot="2716555">
            <a:off x="7255304" y="3842624"/>
            <a:ext cx="1685590" cy="400110"/>
          </a:xfrm>
          <a:prstGeom prst="rect">
            <a:avLst/>
          </a:prstGeom>
          <a:noFill/>
        </p:spPr>
        <p:txBody>
          <a:bodyPr wrap="none" rtlCol="0">
            <a:spAutoFit/>
          </a:bodyPr>
          <a:lstStyle/>
          <a:p>
            <a:r>
              <a:rPr lang="en-US" sz="2000" b="1" dirty="0" smtClean="0">
                <a:solidFill>
                  <a:schemeClr val="bg1"/>
                </a:solidFill>
              </a:rPr>
              <a:t>Dorsal Stream</a:t>
            </a:r>
            <a:endParaRPr lang="en-US" sz="2000" b="1" dirty="0">
              <a:solidFill>
                <a:schemeClr val="bg1"/>
              </a:solidFill>
            </a:endParaRPr>
          </a:p>
        </p:txBody>
      </p:sp>
      <p:sp>
        <p:nvSpPr>
          <p:cNvPr id="11" name="TextBox 10"/>
          <p:cNvSpPr txBox="1"/>
          <p:nvPr/>
        </p:nvSpPr>
        <p:spPr>
          <a:xfrm rot="19136607">
            <a:off x="7127202" y="5740730"/>
            <a:ext cx="2541280" cy="400110"/>
          </a:xfrm>
          <a:prstGeom prst="rect">
            <a:avLst/>
          </a:prstGeom>
          <a:noFill/>
        </p:spPr>
        <p:txBody>
          <a:bodyPr wrap="square" rtlCol="0">
            <a:spAutoFit/>
          </a:bodyPr>
          <a:lstStyle/>
          <a:p>
            <a:r>
              <a:rPr lang="en-US" sz="2000" b="1" smtClean="0">
                <a:solidFill>
                  <a:schemeClr val="bg1"/>
                </a:solidFill>
              </a:rPr>
              <a:t>Ventral Stream</a:t>
            </a:r>
            <a:endParaRPr lang="en-US" sz="2000" b="1" dirty="0">
              <a:solidFill>
                <a:schemeClr val="bg1"/>
              </a:solidFill>
            </a:endParaRPr>
          </a:p>
        </p:txBody>
      </p:sp>
      <p:sp>
        <p:nvSpPr>
          <p:cNvPr id="8" name="TextBox 7"/>
          <p:cNvSpPr txBox="1"/>
          <p:nvPr/>
        </p:nvSpPr>
        <p:spPr>
          <a:xfrm>
            <a:off x="-142908" y="1071546"/>
            <a:ext cx="9144064" cy="707886"/>
          </a:xfrm>
          <a:prstGeom prst="rect">
            <a:avLst/>
          </a:prstGeom>
          <a:noFill/>
        </p:spPr>
        <p:txBody>
          <a:bodyPr wrap="square" rtlCol="0">
            <a:spAutoFit/>
          </a:bodyPr>
          <a:lstStyle/>
          <a:p>
            <a:pPr marL="627063" indent="-285750">
              <a:buFont typeface="Arial" pitchFamily="34" charset="0"/>
              <a:buChar char="•"/>
            </a:pPr>
            <a:r>
              <a:rPr lang="en-US" sz="2000" b="1" dirty="0" smtClean="0">
                <a:solidFill>
                  <a:schemeClr val="bg1"/>
                </a:solidFill>
              </a:rPr>
              <a:t>Ventral stream </a:t>
            </a:r>
            <a:r>
              <a:rPr lang="en-US" sz="2000" dirty="0" smtClean="0">
                <a:solidFill>
                  <a:schemeClr val="bg1"/>
                </a:solidFill>
              </a:rPr>
              <a:t>(</a:t>
            </a:r>
            <a:r>
              <a:rPr lang="en-US" sz="2000" dirty="0" smtClean="0">
                <a:solidFill>
                  <a:schemeClr val="accent6"/>
                </a:solidFill>
              </a:rPr>
              <a:t>what pathway</a:t>
            </a:r>
            <a:r>
              <a:rPr lang="en-US" sz="2000" dirty="0" smtClean="0">
                <a:solidFill>
                  <a:schemeClr val="bg1"/>
                </a:solidFill>
              </a:rPr>
              <a:t>) including V1, V2, V4, IT</a:t>
            </a:r>
          </a:p>
          <a:p>
            <a:pPr marL="627063" indent="-285750">
              <a:buFont typeface="Arial" pitchFamily="34" charset="0"/>
              <a:buChar char="•"/>
            </a:pPr>
            <a:r>
              <a:rPr lang="en-US" sz="2000" b="1" dirty="0" smtClean="0">
                <a:solidFill>
                  <a:schemeClr val="bg1"/>
                </a:solidFill>
              </a:rPr>
              <a:t>Dorsal stream </a:t>
            </a:r>
            <a:r>
              <a:rPr lang="en-US" sz="2000" dirty="0" smtClean="0">
                <a:solidFill>
                  <a:schemeClr val="bg1"/>
                </a:solidFill>
              </a:rPr>
              <a:t>(</a:t>
            </a:r>
            <a:r>
              <a:rPr lang="en-US" sz="2000" dirty="0" smtClean="0">
                <a:solidFill>
                  <a:schemeClr val="accent6"/>
                </a:solidFill>
              </a:rPr>
              <a:t>where pathway</a:t>
            </a:r>
            <a:r>
              <a:rPr lang="en-US" sz="2000" dirty="0" smtClean="0">
                <a:solidFill>
                  <a:schemeClr val="bg1"/>
                </a:solidFill>
              </a:rPr>
              <a:t>) including V1, V2, V3, MT, MST</a:t>
            </a:r>
          </a:p>
        </p:txBody>
      </p:sp>
      <p:sp>
        <p:nvSpPr>
          <p:cNvPr id="10" name="Slide Number Placeholder 9"/>
          <p:cNvSpPr>
            <a:spLocks noGrp="1"/>
          </p:cNvSpPr>
          <p:nvPr>
            <p:ph type="sldNum" sz="quarter" idx="12"/>
          </p:nvPr>
        </p:nvSpPr>
        <p:spPr/>
        <p:txBody>
          <a:bodyPr/>
          <a:lstStyle/>
          <a:p>
            <a:fld id="{6B90C5BF-2CED-4358-A890-A3B0884E13FA}" type="slidenum">
              <a:rPr lang="en-US" smtClean="0"/>
              <a:pPr/>
              <a:t>3</a:t>
            </a:fld>
            <a:endParaRPr lang="en-US" dirty="0"/>
          </a:p>
        </p:txBody>
      </p:sp>
      <p:sp>
        <p:nvSpPr>
          <p:cNvPr id="12" name="Footer Placeholder 11"/>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8344758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Results</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031" y="642942"/>
            <a:ext cx="4233664" cy="317524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6031" y="3651871"/>
            <a:ext cx="4233664" cy="317524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9201" y="3651871"/>
            <a:ext cx="4233664" cy="3175248"/>
          </a:xfrm>
          <a:prstGeom prst="rect">
            <a:avLst/>
          </a:prstGeom>
        </p:spPr>
      </p:pic>
      <p:sp>
        <p:nvSpPr>
          <p:cNvPr id="20" name="Rectangle 19"/>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Active Neurons</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39</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
        <p:nvSpPr>
          <p:cNvPr id="9" name="TextBox 8"/>
          <p:cNvSpPr txBox="1"/>
          <p:nvPr/>
        </p:nvSpPr>
        <p:spPr>
          <a:xfrm>
            <a:off x="755576" y="1193299"/>
            <a:ext cx="3744416" cy="954107"/>
          </a:xfrm>
          <a:prstGeom prst="rect">
            <a:avLst/>
          </a:prstGeom>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30188" marR="0" lvl="0" indent="-11113" algn="justLow" defTabSz="914400" eaLnBrk="1" fontAlgn="auto" latinLnBrk="0" hangingPunct="1">
              <a:lnSpc>
                <a:spcPct val="100000"/>
              </a:lnSpc>
              <a:spcBef>
                <a:spcPts val="0"/>
              </a:spcBef>
              <a:spcAft>
                <a:spcPts val="0"/>
              </a:spcAft>
              <a:buClrTx/>
              <a:buSzTx/>
              <a:buFont typeface="Arial" pitchFamily="34" charset="0"/>
              <a:buNone/>
              <a:defRPr/>
            </a:pPr>
            <a:r>
              <a:rPr lang="en-US" sz="1400" dirty="0" smtClean="0">
                <a:solidFill>
                  <a:schemeClr val="bg1"/>
                </a:solidFill>
                <a:latin typeface="Arial Rounded MT Bold" pitchFamily="34" charset="0"/>
              </a:rPr>
              <a:t>The plots are obtained by interpolation of a number of points (black dots) whose performance are calculated for </a:t>
            </a:r>
            <a:r>
              <a:rPr lang="en-US" sz="1400" smtClean="0">
                <a:solidFill>
                  <a:schemeClr val="bg1"/>
                </a:solidFill>
                <a:latin typeface="Arial Rounded MT Bold" pitchFamily="34" charset="0"/>
              </a:rPr>
              <a:t>the corresponding parameters.</a:t>
            </a:r>
            <a:endParaRPr lang="en-US" sz="1400" dirty="0" smtClean="0">
              <a:solidFill>
                <a:schemeClr val="bg1"/>
              </a:solidFill>
              <a:latin typeface="Arial Rounded MT Bold" pitchFamily="34" charset="0"/>
            </a:endParaRPr>
          </a:p>
        </p:txBody>
      </p:sp>
    </p:spTree>
    <p:extLst>
      <p:ext uri="{BB962C8B-B14F-4D97-AF65-F5344CB8AC3E}">
        <p14:creationId xmlns:p14="http://schemas.microsoft.com/office/powerpoint/2010/main" val="1918213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Results</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031" y="642942"/>
            <a:ext cx="4233664" cy="317524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6031" y="3651871"/>
            <a:ext cx="4233664" cy="317524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9201" y="3651871"/>
            <a:ext cx="4233664" cy="3175248"/>
          </a:xfrm>
          <a:prstGeom prst="rect">
            <a:avLst/>
          </a:prstGeom>
        </p:spPr>
      </p:pic>
      <p:sp>
        <p:nvSpPr>
          <p:cNvPr id="20" name="Rectangle 19"/>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Separation</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40</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
        <p:nvSpPr>
          <p:cNvPr id="9" name="TextBox 8"/>
          <p:cNvSpPr txBox="1"/>
          <p:nvPr/>
        </p:nvSpPr>
        <p:spPr>
          <a:xfrm>
            <a:off x="755576" y="1916832"/>
            <a:ext cx="3744416" cy="523220"/>
          </a:xfrm>
          <a:prstGeom prst="rect">
            <a:avLst/>
          </a:prstGeom>
          <a:solidFill>
            <a:schemeClr val="tx2"/>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30188" marR="0" lvl="0" indent="-11113" algn="justLow" defTabSz="914400" eaLnBrk="1" fontAlgn="auto" latinLnBrk="0" hangingPunct="1">
              <a:lnSpc>
                <a:spcPct val="100000"/>
              </a:lnSpc>
              <a:spcBef>
                <a:spcPts val="0"/>
              </a:spcBef>
              <a:spcAft>
                <a:spcPts val="0"/>
              </a:spcAft>
              <a:buClrTx/>
              <a:buSzTx/>
              <a:buFont typeface="Arial" pitchFamily="34" charset="0"/>
              <a:buNone/>
              <a:defRPr/>
            </a:pPr>
            <a:r>
              <a:rPr lang="en-US" sz="1400" dirty="0" smtClean="0">
                <a:solidFill>
                  <a:schemeClr val="bg1"/>
                </a:solidFill>
                <a:latin typeface="Arial Rounded MT Bold" pitchFamily="34" charset="0"/>
              </a:rPr>
              <a:t>For each set of parameters the network has been evaluated six times.</a:t>
            </a:r>
          </a:p>
        </p:txBody>
      </p:sp>
    </p:spTree>
    <p:extLst>
      <p:ext uri="{BB962C8B-B14F-4D97-AF65-F5344CB8AC3E}">
        <p14:creationId xmlns:p14="http://schemas.microsoft.com/office/powerpoint/2010/main" val="2088458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Results</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031" y="642942"/>
            <a:ext cx="4233664" cy="317524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6031" y="3651871"/>
            <a:ext cx="4233664" cy="317524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9201" y="3651871"/>
            <a:ext cx="4233664" cy="3175248"/>
          </a:xfrm>
          <a:prstGeom prst="rect">
            <a:avLst/>
          </a:prstGeom>
        </p:spPr>
      </p:pic>
      <p:sp>
        <p:nvSpPr>
          <p:cNvPr id="20" name="Rectangle 19"/>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LDA</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41</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4536899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Results</a:t>
            </a: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031" y="642942"/>
            <a:ext cx="4233664" cy="3175248"/>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76031" y="3651871"/>
            <a:ext cx="4233664" cy="3175248"/>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9201" y="3651871"/>
            <a:ext cx="4233664" cy="3175248"/>
          </a:xfrm>
          <a:prstGeom prst="rect">
            <a:avLst/>
          </a:prstGeom>
        </p:spPr>
      </p:pic>
      <p:sp>
        <p:nvSpPr>
          <p:cNvPr id="20" name="Rectangle 19"/>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SVM</a:t>
            </a:r>
            <a:endParaRPr lang="en-US" sz="2400" dirty="0">
              <a:solidFill>
                <a:schemeClr val="tx1">
                  <a:lumMod val="95000"/>
                  <a:lumOff val="5000"/>
                </a:schemeClr>
              </a:solidFill>
              <a:latin typeface="Myriad Apple" pitchFamily="2" charset="0"/>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42</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947177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5072066"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Results</a:t>
            </a:r>
          </a:p>
        </p:txBody>
      </p:sp>
      <p:sp>
        <p:nvSpPr>
          <p:cNvPr id="20" name="Rectangle 19"/>
          <p:cNvSpPr/>
          <p:nvPr/>
        </p:nvSpPr>
        <p:spPr>
          <a:xfrm>
            <a:off x="4932316" y="0"/>
            <a:ext cx="4357686"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Classification Accuracy</a:t>
            </a:r>
            <a:endParaRPr lang="en-US" sz="2400" dirty="0">
              <a:solidFill>
                <a:schemeClr val="tx1">
                  <a:lumMod val="95000"/>
                  <a:lumOff val="5000"/>
                </a:schemeClr>
              </a:solidFill>
              <a:latin typeface="Myriad Apple" pitchFamily="2"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7017237"/>
              </p:ext>
            </p:extLst>
          </p:nvPr>
        </p:nvGraphicFramePr>
        <p:xfrm>
          <a:off x="1356571" y="1556792"/>
          <a:ext cx="6720409" cy="1483360"/>
        </p:xfrm>
        <a:graphic>
          <a:graphicData uri="http://schemas.openxmlformats.org/drawingml/2006/table">
            <a:tbl>
              <a:tblPr firstRow="1" bandRow="1">
                <a:tableStyleId>{8FD4443E-F989-4FC4-A0C8-D5A2AF1F390B}</a:tableStyleId>
              </a:tblPr>
              <a:tblGrid>
                <a:gridCol w="2169448"/>
                <a:gridCol w="1516987"/>
                <a:gridCol w="1516987"/>
                <a:gridCol w="1516987"/>
              </a:tblGrid>
              <a:tr h="370840">
                <a:tc>
                  <a:txBody>
                    <a:bodyPr/>
                    <a:lstStyle/>
                    <a:p>
                      <a:pPr algn="ctr"/>
                      <a:r>
                        <a:rPr lang="en-US" b="1" dirty="0" smtClean="0"/>
                        <a:t>Connection Topology</a:t>
                      </a:r>
                      <a:endParaRPr lang="en-US" b="1" dirty="0"/>
                    </a:p>
                  </a:txBody>
                  <a:tcPr/>
                </a:tc>
                <a:tc>
                  <a:txBody>
                    <a:bodyPr/>
                    <a:lstStyle/>
                    <a:p>
                      <a:pPr algn="ctr"/>
                      <a:r>
                        <a:rPr lang="en-US" b="1" dirty="0" smtClean="0"/>
                        <a:t>Separation</a:t>
                      </a:r>
                      <a:endParaRPr lang="en-US" b="1" dirty="0"/>
                    </a:p>
                  </a:txBody>
                  <a:tcPr/>
                </a:tc>
                <a:tc>
                  <a:txBody>
                    <a:bodyPr/>
                    <a:lstStyle/>
                    <a:p>
                      <a:pPr algn="ctr"/>
                      <a:r>
                        <a:rPr lang="en-US" b="1" dirty="0" smtClean="0"/>
                        <a:t>LDA</a:t>
                      </a:r>
                      <a:endParaRPr lang="en-US" b="1" dirty="0"/>
                    </a:p>
                  </a:txBody>
                  <a:tcPr/>
                </a:tc>
                <a:tc>
                  <a:txBody>
                    <a:bodyPr/>
                    <a:lstStyle/>
                    <a:p>
                      <a:pPr algn="ctr"/>
                      <a:r>
                        <a:rPr lang="en-US" b="1" dirty="0" smtClean="0"/>
                        <a:t>SVM</a:t>
                      </a:r>
                      <a:endParaRPr lang="en-US" b="1" dirty="0"/>
                    </a:p>
                  </a:txBody>
                  <a:tcPr/>
                </a:tc>
              </a:tr>
              <a:tr h="370840">
                <a:tc>
                  <a:txBody>
                    <a:bodyPr/>
                    <a:lstStyle/>
                    <a:p>
                      <a:r>
                        <a:rPr lang="en-US" b="1" dirty="0" smtClean="0"/>
                        <a:t>Maas</a:t>
                      </a:r>
                      <a:endParaRPr lang="en-US" b="1" dirty="0"/>
                    </a:p>
                  </a:txBody>
                  <a:tcPr/>
                </a:tc>
                <a:tc>
                  <a:txBody>
                    <a:bodyPr/>
                    <a:lstStyle/>
                    <a:p>
                      <a:pPr algn="ctr"/>
                      <a:r>
                        <a:rPr lang="en-US" dirty="0" smtClean="0"/>
                        <a:t>1.34</a:t>
                      </a:r>
                      <a:endParaRPr lang="en-US" dirty="0"/>
                    </a:p>
                  </a:txBody>
                  <a:tcPr/>
                </a:tc>
                <a:tc>
                  <a:txBody>
                    <a:bodyPr/>
                    <a:lstStyle/>
                    <a:p>
                      <a:pPr algn="ctr"/>
                      <a:r>
                        <a:rPr lang="en-US" dirty="0" smtClean="0"/>
                        <a:t>92.5</a:t>
                      </a:r>
                      <a:endParaRPr lang="en-US" dirty="0"/>
                    </a:p>
                  </a:txBody>
                  <a:tcPr/>
                </a:tc>
                <a:tc>
                  <a:txBody>
                    <a:bodyPr/>
                    <a:lstStyle/>
                    <a:p>
                      <a:pPr algn="ctr"/>
                      <a:r>
                        <a:rPr lang="en-US" dirty="0" smtClean="0"/>
                        <a:t>91.8</a:t>
                      </a:r>
                      <a:endParaRPr lang="en-US" dirty="0"/>
                    </a:p>
                  </a:txBody>
                  <a:tcPr/>
                </a:tc>
              </a:tr>
              <a:tr h="370840">
                <a:tc>
                  <a:txBody>
                    <a:bodyPr/>
                    <a:lstStyle/>
                    <a:p>
                      <a:r>
                        <a:rPr lang="en-US" b="1" dirty="0" smtClean="0"/>
                        <a:t>SW-A</a:t>
                      </a:r>
                      <a:endParaRPr lang="en-US" b="1" dirty="0"/>
                    </a:p>
                  </a:txBody>
                  <a:tcPr/>
                </a:tc>
                <a:tc>
                  <a:txBody>
                    <a:bodyPr/>
                    <a:lstStyle/>
                    <a:p>
                      <a:pPr algn="ctr"/>
                      <a:r>
                        <a:rPr lang="en-US" dirty="0" smtClean="0"/>
                        <a:t>1.41</a:t>
                      </a:r>
                      <a:endParaRPr lang="en-US" dirty="0"/>
                    </a:p>
                  </a:txBody>
                  <a:tcPr/>
                </a:tc>
                <a:tc>
                  <a:txBody>
                    <a:bodyPr/>
                    <a:lstStyle/>
                    <a:p>
                      <a:pPr algn="ctr"/>
                      <a:r>
                        <a:rPr lang="en-US" dirty="0" smtClean="0"/>
                        <a:t>92.6</a:t>
                      </a:r>
                      <a:endParaRPr lang="en-US" dirty="0"/>
                    </a:p>
                  </a:txBody>
                  <a:tcPr/>
                </a:tc>
                <a:tc>
                  <a:txBody>
                    <a:bodyPr/>
                    <a:lstStyle/>
                    <a:p>
                      <a:pPr algn="ctr"/>
                      <a:r>
                        <a:rPr lang="en-US" dirty="0" smtClean="0"/>
                        <a:t>92</a:t>
                      </a:r>
                      <a:endParaRPr lang="en-US" dirty="0"/>
                    </a:p>
                  </a:txBody>
                  <a:tcPr/>
                </a:tc>
              </a:tr>
              <a:tr h="370840">
                <a:tc>
                  <a:txBody>
                    <a:bodyPr/>
                    <a:lstStyle/>
                    <a:p>
                      <a:r>
                        <a:rPr lang="en-US" b="1" dirty="0" smtClean="0"/>
                        <a:t>SW-B</a:t>
                      </a:r>
                      <a:endParaRPr lang="en-US" b="1" dirty="0"/>
                    </a:p>
                  </a:txBody>
                  <a:tcPr/>
                </a:tc>
                <a:tc>
                  <a:txBody>
                    <a:bodyPr/>
                    <a:lstStyle/>
                    <a:p>
                      <a:pPr algn="ctr"/>
                      <a:r>
                        <a:rPr lang="en-US" dirty="0" smtClean="0"/>
                        <a:t>1.36</a:t>
                      </a:r>
                      <a:endParaRPr lang="en-US" dirty="0"/>
                    </a:p>
                  </a:txBody>
                  <a:tcPr/>
                </a:tc>
                <a:tc>
                  <a:txBody>
                    <a:bodyPr/>
                    <a:lstStyle/>
                    <a:p>
                      <a:pPr algn="ctr"/>
                      <a:r>
                        <a:rPr lang="en-US" dirty="0" smtClean="0"/>
                        <a:t>92.4</a:t>
                      </a:r>
                      <a:endParaRPr lang="en-US" dirty="0"/>
                    </a:p>
                  </a:txBody>
                  <a:tcPr/>
                </a:tc>
                <a:tc>
                  <a:txBody>
                    <a:bodyPr/>
                    <a:lstStyle/>
                    <a:p>
                      <a:pPr algn="ctr"/>
                      <a:r>
                        <a:rPr lang="en-US" dirty="0" smtClean="0"/>
                        <a:t>91.6</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6B90C5BF-2CED-4358-A890-A3B0884E13FA}" type="slidenum">
              <a:rPr lang="en-US" smtClean="0"/>
              <a:pPr/>
              <a:t>43</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3602803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80528" y="0"/>
            <a:ext cx="9470530" cy="642942"/>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Future Works</a:t>
            </a:r>
            <a:endParaRPr lang="en-US" sz="2400" dirty="0">
              <a:solidFill>
                <a:schemeClr val="tx1">
                  <a:lumMod val="95000"/>
                  <a:lumOff val="5000"/>
                </a:schemeClr>
              </a:solidFill>
              <a:latin typeface="Myriad Apple" pitchFamily="2" charset="0"/>
            </a:endParaRPr>
          </a:p>
        </p:txBody>
      </p:sp>
      <p:sp>
        <p:nvSpPr>
          <p:cNvPr id="6" name="TextBox 5"/>
          <p:cNvSpPr txBox="1"/>
          <p:nvPr/>
        </p:nvSpPr>
        <p:spPr>
          <a:xfrm>
            <a:off x="-252536" y="1071546"/>
            <a:ext cx="9289032" cy="4524315"/>
          </a:xfrm>
          <a:prstGeom prst="rect">
            <a:avLst/>
          </a:prstGeom>
          <a:noFill/>
        </p:spPr>
        <p:txBody>
          <a:bodyPr wrap="square" rtlCol="0">
            <a:spAutoFit/>
          </a:bodyPr>
          <a:lstStyle/>
          <a:p>
            <a:pPr marL="541338" lvl="0" indent="-184150" algn="justLow">
              <a:buFont typeface="Arial" charset="0"/>
              <a:buChar char="•"/>
            </a:pPr>
            <a:r>
              <a:rPr lang="fa-IR" dirty="0" smtClean="0">
                <a:solidFill>
                  <a:srgbClr val="C00000"/>
                </a:solidFill>
                <a:latin typeface="Arial Rounded MT Bold" pitchFamily="34" charset="0"/>
              </a:rPr>
              <a:t>‌</a:t>
            </a:r>
            <a:r>
              <a:rPr lang="en-US" dirty="0" smtClean="0">
                <a:solidFill>
                  <a:schemeClr val="bg1"/>
                </a:solidFill>
                <a:latin typeface="Arial Rounded MT Bold" pitchFamily="34" charset="0"/>
              </a:rPr>
              <a:t>Incorporating </a:t>
            </a:r>
            <a:r>
              <a:rPr lang="en-US" dirty="0" smtClean="0">
                <a:solidFill>
                  <a:schemeClr val="accent6"/>
                </a:solidFill>
                <a:latin typeface="Arial Rounded MT Bold" pitchFamily="34" charset="0"/>
              </a:rPr>
              <a:t>multiple readouts </a:t>
            </a:r>
            <a:r>
              <a:rPr lang="en-US" dirty="0" smtClean="0">
                <a:solidFill>
                  <a:schemeClr val="bg1"/>
                </a:solidFill>
                <a:latin typeface="Arial Rounded MT Bold" pitchFamily="34" charset="0"/>
              </a:rPr>
              <a:t>and </a:t>
            </a:r>
            <a:r>
              <a:rPr lang="en-US" dirty="0" smtClean="0">
                <a:solidFill>
                  <a:schemeClr val="accent6"/>
                </a:solidFill>
                <a:latin typeface="Arial Rounded MT Bold" pitchFamily="34" charset="0"/>
              </a:rPr>
              <a:t>partitioning</a:t>
            </a:r>
            <a:r>
              <a:rPr lang="en-US" dirty="0" smtClean="0">
                <a:solidFill>
                  <a:schemeClr val="bg1"/>
                </a:solidFill>
                <a:latin typeface="Arial Rounded MT Bold" pitchFamily="34" charset="0"/>
              </a:rPr>
              <a:t> liquid state to overlapping or non-overlapping smaller snapshots.</a:t>
            </a:r>
          </a:p>
          <a:p>
            <a:pPr marL="541338" lvl="0" indent="-184150" algn="justLow">
              <a:buFont typeface="Arial" charset="0"/>
              <a:buChar char="•"/>
            </a:pPr>
            <a:endParaRPr lang="en-US" dirty="0" smtClean="0">
              <a:solidFill>
                <a:schemeClr val="bg1"/>
              </a:solidFill>
              <a:latin typeface="Arial Rounded MT Bold" pitchFamily="34" charset="0"/>
            </a:endParaRPr>
          </a:p>
          <a:p>
            <a:pPr marL="541338" lvl="0" indent="-184150" algn="justLow">
              <a:buFont typeface="Arial" charset="0"/>
              <a:buChar char="•"/>
            </a:pPr>
            <a:r>
              <a:rPr lang="fa-IR" dirty="0" smtClean="0">
                <a:solidFill>
                  <a:srgbClr val="00B050"/>
                </a:solidFill>
                <a:latin typeface="Arial Rounded MT Bold" pitchFamily="34" charset="0"/>
              </a:rPr>
              <a:t>‌</a:t>
            </a:r>
            <a:r>
              <a:rPr lang="en-US" dirty="0" smtClean="0">
                <a:solidFill>
                  <a:schemeClr val="bg1"/>
                </a:solidFill>
                <a:latin typeface="Arial Rounded MT Bold" pitchFamily="34" charset="0"/>
              </a:rPr>
              <a:t>There are plenty </a:t>
            </a:r>
            <a:r>
              <a:rPr lang="en-US" dirty="0" smtClean="0">
                <a:solidFill>
                  <a:schemeClr val="accent6"/>
                </a:solidFill>
                <a:latin typeface="Arial Rounded MT Bold" pitchFamily="34" charset="0"/>
              </a:rPr>
              <a:t>more topologies </a:t>
            </a:r>
            <a:r>
              <a:rPr lang="en-US" dirty="0" smtClean="0">
                <a:solidFill>
                  <a:schemeClr val="bg1"/>
                </a:solidFill>
                <a:latin typeface="Arial Rounded MT Bold" pitchFamily="34" charset="0"/>
              </a:rPr>
              <a:t>to consider (scale-free, etc.). There are also technique to mimic non-spherical </a:t>
            </a:r>
            <a:r>
              <a:rPr lang="en-US" dirty="0" smtClean="0">
                <a:solidFill>
                  <a:schemeClr val="accent6"/>
                </a:solidFill>
                <a:latin typeface="Arial Rounded MT Bold" pitchFamily="34" charset="0"/>
              </a:rPr>
              <a:t>directional axonal growth </a:t>
            </a:r>
            <a:r>
              <a:rPr lang="en-US" dirty="0" smtClean="0">
                <a:solidFill>
                  <a:schemeClr val="bg1"/>
                </a:solidFill>
                <a:latin typeface="Arial Rounded MT Bold" pitchFamily="34" charset="0"/>
              </a:rPr>
              <a:t>of synapses.</a:t>
            </a:r>
          </a:p>
          <a:p>
            <a:pPr marL="541338" lvl="0" indent="-184150" algn="justLow">
              <a:buFont typeface="Arial" charset="0"/>
              <a:buChar char="•"/>
            </a:pPr>
            <a:endParaRPr lang="en-US" dirty="0">
              <a:solidFill>
                <a:schemeClr val="bg1"/>
              </a:solidFill>
              <a:latin typeface="Arial Rounded MT Bold" pitchFamily="34" charset="0"/>
            </a:endParaRPr>
          </a:p>
          <a:p>
            <a:pPr marL="541338" lvl="0" indent="-184150" algn="justLow">
              <a:buFont typeface="Arial" charset="0"/>
              <a:buChar char="•"/>
            </a:pPr>
            <a:r>
              <a:rPr lang="fa-IR" dirty="0" smtClean="0">
                <a:solidFill>
                  <a:srgbClr val="00B0F0"/>
                </a:solidFill>
                <a:latin typeface="Arial Rounded MT Bold" pitchFamily="34" charset="0"/>
              </a:rPr>
              <a:t>‌</a:t>
            </a:r>
            <a:r>
              <a:rPr lang="en-US" dirty="0" smtClean="0">
                <a:solidFill>
                  <a:schemeClr val="bg1"/>
                </a:solidFill>
                <a:latin typeface="Arial Rounded MT Bold" pitchFamily="34" charset="0"/>
              </a:rPr>
              <a:t>LSMs generally do not incorporate </a:t>
            </a:r>
            <a:r>
              <a:rPr lang="en-US" dirty="0" smtClean="0">
                <a:solidFill>
                  <a:schemeClr val="accent6"/>
                </a:solidFill>
                <a:latin typeface="Arial Rounded MT Bold" pitchFamily="34" charset="0"/>
              </a:rPr>
              <a:t>synaptic plasticity</a:t>
            </a:r>
            <a:r>
              <a:rPr lang="en-US" dirty="0" smtClean="0">
                <a:solidFill>
                  <a:schemeClr val="bg1"/>
                </a:solidFill>
                <a:latin typeface="Arial Rounded MT Bold" pitchFamily="34" charset="0"/>
              </a:rPr>
              <a:t>. We may still investigate the possibility of evolutionary finding the best connection topology by </a:t>
            </a:r>
            <a:r>
              <a:rPr lang="en-US" dirty="0" smtClean="0">
                <a:solidFill>
                  <a:schemeClr val="accent6"/>
                </a:solidFill>
                <a:latin typeface="Arial Rounded MT Bold" pitchFamily="34" charset="0"/>
              </a:rPr>
              <a:t>dynamically adding/removing </a:t>
            </a:r>
            <a:r>
              <a:rPr lang="en-US" dirty="0" smtClean="0">
                <a:solidFill>
                  <a:schemeClr val="bg1"/>
                </a:solidFill>
                <a:latin typeface="Arial Rounded MT Bold" pitchFamily="34" charset="0"/>
              </a:rPr>
              <a:t>synapses during simulation.</a:t>
            </a:r>
          </a:p>
          <a:p>
            <a:pPr marL="541338" lvl="0" indent="-184150" algn="justLow">
              <a:buFont typeface="Arial" charset="0"/>
              <a:buChar char="•"/>
            </a:pPr>
            <a:endParaRPr lang="en-US" dirty="0" smtClean="0">
              <a:solidFill>
                <a:schemeClr val="bg1"/>
              </a:solidFill>
              <a:latin typeface="Arial Rounded MT Bold" pitchFamily="34" charset="0"/>
            </a:endParaRPr>
          </a:p>
          <a:p>
            <a:pPr marL="541338" lvl="0" indent="-184150" algn="justLow">
              <a:buFont typeface="Arial" charset="0"/>
              <a:buChar char="•"/>
            </a:pPr>
            <a:r>
              <a:rPr lang="fa-IR" dirty="0" smtClean="0">
                <a:solidFill>
                  <a:schemeClr val="bg2">
                    <a:lumMod val="50000"/>
                  </a:schemeClr>
                </a:solidFill>
                <a:latin typeface="Arial Rounded MT Bold" pitchFamily="34" charset="0"/>
              </a:rPr>
              <a:t>‌</a:t>
            </a:r>
            <a:r>
              <a:rPr lang="en-US" dirty="0" smtClean="0">
                <a:solidFill>
                  <a:schemeClr val="bg1"/>
                </a:solidFill>
                <a:latin typeface="Arial Rounded MT Bold" pitchFamily="34" charset="0"/>
              </a:rPr>
              <a:t>No work done on motion pictures! LSMs may be applicable for </a:t>
            </a:r>
            <a:r>
              <a:rPr lang="en-US" dirty="0" smtClean="0">
                <a:solidFill>
                  <a:schemeClr val="accent6"/>
                </a:solidFill>
                <a:latin typeface="Arial Rounded MT Bold" pitchFamily="34" charset="0"/>
              </a:rPr>
              <a:t>motion-related tasks</a:t>
            </a:r>
            <a:r>
              <a:rPr lang="en-US" dirty="0" smtClean="0">
                <a:solidFill>
                  <a:schemeClr val="bg1"/>
                </a:solidFill>
                <a:latin typeface="Arial Rounded MT Bold" pitchFamily="34" charset="0"/>
              </a:rPr>
              <a:t> (dorsal stream) as they are appropriate for </a:t>
            </a:r>
            <a:r>
              <a:rPr lang="en-US" dirty="0" smtClean="0">
                <a:solidFill>
                  <a:schemeClr val="accent6"/>
                </a:solidFill>
                <a:latin typeface="Arial Rounded MT Bold" pitchFamily="34" charset="0"/>
              </a:rPr>
              <a:t>time-series</a:t>
            </a:r>
            <a:r>
              <a:rPr lang="en-US" dirty="0" smtClean="0">
                <a:solidFill>
                  <a:schemeClr val="bg1"/>
                </a:solidFill>
                <a:latin typeface="Arial Rounded MT Bold" pitchFamily="34" charset="0"/>
              </a:rPr>
              <a:t>.</a:t>
            </a:r>
          </a:p>
          <a:p>
            <a:pPr marL="541338" lvl="0" indent="-184150" algn="justLow">
              <a:buFont typeface="Arial" charset="0"/>
              <a:buChar char="•"/>
            </a:pPr>
            <a:endParaRPr lang="en-US" dirty="0">
              <a:solidFill>
                <a:schemeClr val="bg1"/>
              </a:solidFill>
              <a:latin typeface="Arial Rounded MT Bold" pitchFamily="34" charset="0"/>
            </a:endParaRPr>
          </a:p>
          <a:p>
            <a:pPr marL="541338" lvl="0" indent="-184150" algn="justLow">
              <a:buFont typeface="Arial" charset="0"/>
              <a:buChar char="•"/>
            </a:pPr>
            <a:r>
              <a:rPr lang="fa-IR" dirty="0" smtClean="0">
                <a:solidFill>
                  <a:srgbClr val="FFFF00"/>
                </a:solidFill>
                <a:latin typeface="Arial Rounded MT Bold" pitchFamily="34" charset="0"/>
              </a:rPr>
              <a:t>‌</a:t>
            </a:r>
            <a:r>
              <a:rPr lang="en-US" dirty="0" smtClean="0">
                <a:solidFill>
                  <a:schemeClr val="accent6"/>
                </a:solidFill>
                <a:latin typeface="Arial Rounded MT Bold" pitchFamily="34" charset="0"/>
              </a:rPr>
              <a:t>More intricate neuron models </a:t>
            </a:r>
            <a:r>
              <a:rPr lang="en-US" dirty="0" smtClean="0">
                <a:solidFill>
                  <a:schemeClr val="bg1"/>
                </a:solidFill>
                <a:latin typeface="Arial Rounded MT Bold" pitchFamily="34" charset="0"/>
              </a:rPr>
              <a:t>(e.g. Hodgkin-Huxley or </a:t>
            </a:r>
            <a:r>
              <a:rPr lang="en-US" dirty="0" err="1" smtClean="0">
                <a:solidFill>
                  <a:schemeClr val="bg1"/>
                </a:solidFill>
                <a:latin typeface="Arial Rounded MT Bold" pitchFamily="34" charset="0"/>
              </a:rPr>
              <a:t>Izhikevich</a:t>
            </a:r>
            <a:r>
              <a:rPr lang="en-US" dirty="0" smtClean="0">
                <a:solidFill>
                  <a:schemeClr val="bg1"/>
                </a:solidFill>
                <a:latin typeface="Arial Rounded MT Bold" pitchFamily="34" charset="0"/>
              </a:rPr>
              <a:t>) may be investigated for more biologically plausible models. </a:t>
            </a:r>
            <a:r>
              <a:rPr lang="en-US" dirty="0" err="1" smtClean="0">
                <a:solidFill>
                  <a:schemeClr val="accent6"/>
                </a:solidFill>
                <a:latin typeface="Arial Rounded MT Bold" pitchFamily="34" charset="0"/>
              </a:rPr>
              <a:t>Polychronization</a:t>
            </a:r>
            <a:r>
              <a:rPr lang="en-US" dirty="0" smtClean="0">
                <a:solidFill>
                  <a:schemeClr val="accent6"/>
                </a:solidFill>
                <a:latin typeface="Arial Rounded MT Bold" pitchFamily="34" charset="0"/>
              </a:rPr>
              <a:t> </a:t>
            </a:r>
            <a:r>
              <a:rPr lang="en-US" dirty="0" smtClean="0">
                <a:solidFill>
                  <a:schemeClr val="bg1"/>
                </a:solidFill>
                <a:latin typeface="Arial Rounded MT Bold" pitchFamily="34" charset="0"/>
              </a:rPr>
              <a:t>is also interesting!</a:t>
            </a:r>
            <a:endParaRPr lang="en-US" dirty="0">
              <a:solidFill>
                <a:schemeClr val="bg1"/>
              </a:solidFill>
              <a:latin typeface="Arial Rounded MT Bold" pitchFamily="34" charset="0"/>
            </a:endParaRPr>
          </a:p>
        </p:txBody>
      </p:sp>
      <p:sp>
        <p:nvSpPr>
          <p:cNvPr id="5" name="Slide Number Placeholder 4"/>
          <p:cNvSpPr>
            <a:spLocks noGrp="1"/>
          </p:cNvSpPr>
          <p:nvPr>
            <p:ph type="sldNum" sz="quarter" idx="12"/>
          </p:nvPr>
        </p:nvSpPr>
        <p:spPr/>
        <p:txBody>
          <a:bodyPr/>
          <a:lstStyle/>
          <a:p>
            <a:fld id="{6B90C5BF-2CED-4358-A890-A3B0884E13FA}" type="slidenum">
              <a:rPr lang="en-US" smtClean="0"/>
              <a:pPr/>
              <a:t>44</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5909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42942"/>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algn="ctr" defTabSz="914400" rtl="1" eaLnBrk="1" latinLnBrk="0" hangingPunct="1"/>
            <a:r>
              <a:rPr lang="en-US" sz="2400" b="1" dirty="0" smtClean="0">
                <a:solidFill>
                  <a:schemeClr val="bg1"/>
                </a:solidFill>
                <a:latin typeface="Myriad Apple" pitchFamily="2" charset="0"/>
              </a:rPr>
              <a:t>Selected References</a:t>
            </a:r>
          </a:p>
        </p:txBody>
      </p:sp>
      <p:sp>
        <p:nvSpPr>
          <p:cNvPr id="6" name="TextBox 5"/>
          <p:cNvSpPr txBox="1"/>
          <p:nvPr/>
        </p:nvSpPr>
        <p:spPr>
          <a:xfrm>
            <a:off x="-253871" y="908720"/>
            <a:ext cx="9258199" cy="4616648"/>
          </a:xfrm>
          <a:prstGeom prst="rect">
            <a:avLst/>
          </a:prstGeom>
          <a:noFill/>
        </p:spPr>
        <p:txBody>
          <a:bodyPr wrap="square" rtlCol="0">
            <a:spAutoFit/>
          </a:bodyPr>
          <a:lstStyle/>
          <a:p>
            <a:pPr marL="569913" lvl="0" indent="-228600" algn="justLow">
              <a:spcAft>
                <a:spcPts val="10"/>
              </a:spcAft>
              <a:buFont typeface="+mj-lt"/>
              <a:buAutoNum type="arabicPeriod"/>
            </a:pPr>
            <a:r>
              <a:rPr lang="en-US" sz="1400" dirty="0" smtClean="0">
                <a:solidFill>
                  <a:schemeClr val="bg1">
                    <a:lumMod val="50000"/>
                  </a:schemeClr>
                </a:solidFill>
                <a:latin typeface="Monaco" charset="0"/>
                <a:ea typeface="Monaco" charset="0"/>
                <a:cs typeface="Monaco" charset="0"/>
              </a:rPr>
              <a:t>Kaiser</a:t>
            </a:r>
            <a:r>
              <a:rPr lang="en-US" sz="1400" dirty="0">
                <a:solidFill>
                  <a:schemeClr val="bg1">
                    <a:lumMod val="50000"/>
                  </a:schemeClr>
                </a:solidFill>
                <a:latin typeface="Monaco" charset="0"/>
                <a:ea typeface="Monaco" charset="0"/>
                <a:cs typeface="Monaco" charset="0"/>
              </a:rPr>
              <a:t>, Marcus, </a:t>
            </a:r>
            <a:r>
              <a:rPr lang="en-US" sz="1400" dirty="0" err="1">
                <a:solidFill>
                  <a:schemeClr val="bg1">
                    <a:lumMod val="50000"/>
                  </a:schemeClr>
                </a:solidFill>
                <a:latin typeface="Monaco" charset="0"/>
                <a:ea typeface="Monaco" charset="0"/>
                <a:cs typeface="Monaco" charset="0"/>
              </a:rPr>
              <a:t>Hilgetag</a:t>
            </a:r>
            <a:r>
              <a:rPr lang="en-US" sz="1400" dirty="0">
                <a:solidFill>
                  <a:schemeClr val="bg1">
                    <a:lumMod val="50000"/>
                  </a:schemeClr>
                </a:solidFill>
                <a:latin typeface="Monaco" charset="0"/>
                <a:ea typeface="Monaco" charset="0"/>
                <a:cs typeface="Monaco" charset="0"/>
              </a:rPr>
              <a:t>, Claus C, and Van </a:t>
            </a:r>
            <a:r>
              <a:rPr lang="en-US" sz="1400" dirty="0" err="1">
                <a:solidFill>
                  <a:schemeClr val="bg1">
                    <a:lumMod val="50000"/>
                  </a:schemeClr>
                </a:solidFill>
                <a:latin typeface="Monaco" charset="0"/>
                <a:ea typeface="Monaco" charset="0"/>
                <a:cs typeface="Monaco" charset="0"/>
              </a:rPr>
              <a:t>Ooyen</a:t>
            </a:r>
            <a:r>
              <a:rPr lang="en-US" sz="1400" dirty="0">
                <a:solidFill>
                  <a:schemeClr val="bg1">
                    <a:lumMod val="50000"/>
                  </a:schemeClr>
                </a:solidFill>
                <a:latin typeface="Monaco" charset="0"/>
                <a:ea typeface="Monaco" charset="0"/>
                <a:cs typeface="Monaco" charset="0"/>
              </a:rPr>
              <a:t>, Arjen. A simple rule for axon outgrowth and synaptic competition generates realistic connection lengths and filling fractions. Cerebral Cortex, 19(12):3001–3010, 2009</a:t>
            </a:r>
            <a:r>
              <a:rPr lang="en-US" sz="1400" dirty="0" smtClean="0">
                <a:solidFill>
                  <a:schemeClr val="bg1">
                    <a:lumMod val="50000"/>
                  </a:schemeClr>
                </a:solidFill>
                <a:latin typeface="Monaco" charset="0"/>
                <a:ea typeface="Monaco" charset="0"/>
                <a:cs typeface="Monaco" charset="0"/>
              </a:rPr>
              <a:t>.</a:t>
            </a:r>
            <a:endParaRPr lang="fa-IR" sz="1400" dirty="0" smtClean="0">
              <a:solidFill>
                <a:schemeClr val="bg1">
                  <a:lumMod val="50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85000"/>
                  </a:schemeClr>
                </a:solidFill>
                <a:latin typeface="Monaco" charset="0"/>
                <a:ea typeface="Monaco" charset="0"/>
                <a:cs typeface="Monaco" charset="0"/>
              </a:rPr>
              <a:t>Hourdakis</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Emmanouil</a:t>
            </a:r>
            <a:r>
              <a:rPr lang="en-US" sz="1400" dirty="0">
                <a:solidFill>
                  <a:schemeClr val="bg1">
                    <a:lumMod val="85000"/>
                  </a:schemeClr>
                </a:solidFill>
                <a:latin typeface="Monaco" charset="0"/>
                <a:ea typeface="Monaco" charset="0"/>
                <a:cs typeface="Monaco" charset="0"/>
              </a:rPr>
              <a:t> and </a:t>
            </a:r>
            <a:r>
              <a:rPr lang="en-US" sz="1400" dirty="0" err="1">
                <a:solidFill>
                  <a:schemeClr val="bg1">
                    <a:lumMod val="85000"/>
                  </a:schemeClr>
                </a:solidFill>
                <a:latin typeface="Monaco" charset="0"/>
                <a:ea typeface="Monaco" charset="0"/>
                <a:cs typeface="Monaco" charset="0"/>
              </a:rPr>
              <a:t>Trahanias</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Panos</a:t>
            </a:r>
            <a:r>
              <a:rPr lang="en-US" sz="1400" dirty="0">
                <a:solidFill>
                  <a:schemeClr val="bg1">
                    <a:lumMod val="85000"/>
                  </a:schemeClr>
                </a:solidFill>
                <a:latin typeface="Monaco" charset="0"/>
                <a:ea typeface="Monaco" charset="0"/>
                <a:cs typeface="Monaco" charset="0"/>
              </a:rPr>
              <a:t>. Improving the classification </a:t>
            </a:r>
            <a:r>
              <a:rPr lang="en-US" sz="1400" dirty="0" err="1">
                <a:solidFill>
                  <a:schemeClr val="bg1">
                    <a:lumMod val="85000"/>
                  </a:schemeClr>
                </a:solidFill>
                <a:latin typeface="Monaco" charset="0"/>
                <a:ea typeface="Monaco" charset="0"/>
                <a:cs typeface="Monaco" charset="0"/>
              </a:rPr>
              <a:t>perfor</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mance</a:t>
            </a:r>
            <a:r>
              <a:rPr lang="en-US" sz="1400" dirty="0">
                <a:solidFill>
                  <a:schemeClr val="bg1">
                    <a:lumMod val="85000"/>
                  </a:schemeClr>
                </a:solidFill>
                <a:latin typeface="Monaco" charset="0"/>
                <a:ea typeface="Monaco" charset="0"/>
                <a:cs typeface="Monaco" charset="0"/>
              </a:rPr>
              <a:t> of liquid state machines based on the separation property. in Engineering </a:t>
            </a:r>
            <a:r>
              <a:rPr lang="en-US" sz="1400" dirty="0" smtClean="0">
                <a:solidFill>
                  <a:schemeClr val="bg1">
                    <a:lumMod val="85000"/>
                  </a:schemeClr>
                </a:solidFill>
                <a:latin typeface="Monaco" charset="0"/>
                <a:ea typeface="Monaco" charset="0"/>
                <a:cs typeface="Monaco" charset="0"/>
              </a:rPr>
              <a:t>Applications </a:t>
            </a:r>
            <a:r>
              <a:rPr lang="en-US" sz="1400" dirty="0">
                <a:solidFill>
                  <a:schemeClr val="bg1">
                    <a:lumMod val="85000"/>
                  </a:schemeClr>
                </a:solidFill>
                <a:latin typeface="Monaco" charset="0"/>
                <a:ea typeface="Monaco" charset="0"/>
                <a:cs typeface="Monaco" charset="0"/>
              </a:rPr>
              <a:t>of Neural Networks, pp. 52–62. Springer, 2011</a:t>
            </a:r>
            <a:r>
              <a:rPr lang="en-US" sz="1400" dirty="0" smtClean="0">
                <a:solidFill>
                  <a:schemeClr val="bg1">
                    <a:lumMod val="85000"/>
                  </a:schemeClr>
                </a:solidFill>
                <a:latin typeface="Monaco" charset="0"/>
                <a:ea typeface="Monaco" charset="0"/>
                <a:cs typeface="Monaco" charset="0"/>
              </a:rPr>
              <a:t>.</a:t>
            </a:r>
            <a:endParaRPr lang="fa-IR" sz="1400" dirty="0" smtClean="0">
              <a:solidFill>
                <a:schemeClr val="bg1">
                  <a:lumMod val="85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65000"/>
                  </a:schemeClr>
                </a:solidFill>
                <a:latin typeface="Monaco" charset="0"/>
                <a:ea typeface="Monaco" charset="0"/>
                <a:cs typeface="Monaco" charset="0"/>
              </a:rPr>
              <a:t>Wojcik</a:t>
            </a:r>
            <a:r>
              <a:rPr lang="en-US" sz="1400" dirty="0">
                <a:solidFill>
                  <a:schemeClr val="bg1">
                    <a:lumMod val="65000"/>
                  </a:schemeClr>
                </a:solidFill>
                <a:latin typeface="Monaco" charset="0"/>
                <a:ea typeface="Monaco" charset="0"/>
                <a:cs typeface="Monaco" charset="0"/>
              </a:rPr>
              <a:t>, </a:t>
            </a:r>
            <a:r>
              <a:rPr lang="en-US" sz="1400" dirty="0" err="1">
                <a:solidFill>
                  <a:schemeClr val="bg1">
                    <a:lumMod val="65000"/>
                  </a:schemeClr>
                </a:solidFill>
                <a:latin typeface="Monaco" charset="0"/>
                <a:ea typeface="Monaco" charset="0"/>
                <a:cs typeface="Monaco" charset="0"/>
              </a:rPr>
              <a:t>Grzegorz</a:t>
            </a:r>
            <a:r>
              <a:rPr lang="en-US" sz="1400" dirty="0">
                <a:solidFill>
                  <a:schemeClr val="bg1">
                    <a:lumMod val="65000"/>
                  </a:schemeClr>
                </a:solidFill>
                <a:latin typeface="Monaco" charset="0"/>
                <a:ea typeface="Monaco" charset="0"/>
                <a:cs typeface="Monaco" charset="0"/>
              </a:rPr>
              <a:t> M and </a:t>
            </a:r>
            <a:r>
              <a:rPr lang="en-US" sz="1400" dirty="0" err="1">
                <a:solidFill>
                  <a:schemeClr val="bg1">
                    <a:lumMod val="65000"/>
                  </a:schemeClr>
                </a:solidFill>
                <a:latin typeface="Monaco" charset="0"/>
                <a:ea typeface="Monaco" charset="0"/>
                <a:cs typeface="Monaco" charset="0"/>
              </a:rPr>
              <a:t>Ważny</a:t>
            </a:r>
            <a:r>
              <a:rPr lang="en-US" sz="1400" dirty="0">
                <a:solidFill>
                  <a:schemeClr val="bg1">
                    <a:lumMod val="65000"/>
                  </a:schemeClr>
                </a:solidFill>
                <a:latin typeface="Monaco" charset="0"/>
                <a:ea typeface="Monaco" charset="0"/>
                <a:cs typeface="Monaco" charset="0"/>
              </a:rPr>
              <a:t>, Marcin. Bray-</a:t>
            </a:r>
            <a:r>
              <a:rPr lang="en-US" sz="1400" dirty="0" err="1">
                <a:solidFill>
                  <a:schemeClr val="bg1">
                    <a:lumMod val="65000"/>
                  </a:schemeClr>
                </a:solidFill>
                <a:latin typeface="Monaco" charset="0"/>
                <a:ea typeface="Monaco" charset="0"/>
                <a:cs typeface="Monaco" charset="0"/>
              </a:rPr>
              <a:t>curtis</a:t>
            </a:r>
            <a:r>
              <a:rPr lang="en-US" sz="1400" dirty="0">
                <a:solidFill>
                  <a:schemeClr val="bg1">
                    <a:lumMod val="65000"/>
                  </a:schemeClr>
                </a:solidFill>
                <a:latin typeface="Monaco" charset="0"/>
                <a:ea typeface="Monaco" charset="0"/>
                <a:cs typeface="Monaco" charset="0"/>
              </a:rPr>
              <a:t> metrics as measure of liquid state machine separation ability in function of connections density. Procedia Computer Science, 51:2979–2983, 2015</a:t>
            </a:r>
            <a:r>
              <a:rPr lang="en-US" sz="1400" dirty="0" smtClean="0">
                <a:solidFill>
                  <a:schemeClr val="bg1">
                    <a:lumMod val="65000"/>
                  </a:schemeClr>
                </a:solidFill>
                <a:latin typeface="Monaco" charset="0"/>
                <a:ea typeface="Monaco" charset="0"/>
                <a:cs typeface="Monaco" charset="0"/>
              </a:rPr>
              <a:t>.</a:t>
            </a:r>
            <a:endParaRPr lang="fa-IR" sz="1400" dirty="0" smtClean="0">
              <a:solidFill>
                <a:schemeClr val="bg1">
                  <a:lumMod val="65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85000"/>
                  </a:schemeClr>
                </a:solidFill>
                <a:latin typeface="Monaco" charset="0"/>
                <a:ea typeface="Monaco" charset="0"/>
                <a:cs typeface="Monaco" charset="0"/>
              </a:rPr>
              <a:t>Masquelier</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Timothée</a:t>
            </a:r>
            <a:r>
              <a:rPr lang="en-US" sz="1400" dirty="0">
                <a:solidFill>
                  <a:schemeClr val="bg1">
                    <a:lumMod val="85000"/>
                  </a:schemeClr>
                </a:solidFill>
                <a:latin typeface="Monaco" charset="0"/>
                <a:ea typeface="Monaco" charset="0"/>
                <a:cs typeface="Monaco" charset="0"/>
              </a:rPr>
              <a:t>, and Simon J. Thorpe. "Unsupervised learning of visual features through spike timing dependent plasticity." </a:t>
            </a:r>
            <a:r>
              <a:rPr lang="en-US" sz="1400" dirty="0" err="1">
                <a:solidFill>
                  <a:schemeClr val="bg1">
                    <a:lumMod val="85000"/>
                  </a:schemeClr>
                </a:solidFill>
                <a:latin typeface="Monaco" charset="0"/>
                <a:ea typeface="Monaco" charset="0"/>
                <a:cs typeface="Monaco" charset="0"/>
              </a:rPr>
              <a:t>PLoS</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Comput</a:t>
            </a:r>
            <a:r>
              <a:rPr lang="en-US" sz="1400" dirty="0">
                <a:solidFill>
                  <a:schemeClr val="bg1">
                    <a:lumMod val="85000"/>
                  </a:schemeClr>
                </a:solidFill>
                <a:latin typeface="Monaco" charset="0"/>
                <a:ea typeface="Monaco" charset="0"/>
                <a:cs typeface="Monaco" charset="0"/>
              </a:rPr>
              <a:t> </a:t>
            </a:r>
            <a:r>
              <a:rPr lang="en-US" sz="1400" dirty="0" err="1">
                <a:solidFill>
                  <a:schemeClr val="bg1">
                    <a:lumMod val="85000"/>
                  </a:schemeClr>
                </a:solidFill>
                <a:latin typeface="Monaco" charset="0"/>
                <a:ea typeface="Monaco" charset="0"/>
                <a:cs typeface="Monaco" charset="0"/>
              </a:rPr>
              <a:t>Biol</a:t>
            </a:r>
            <a:r>
              <a:rPr lang="en-US" sz="1400" dirty="0">
                <a:solidFill>
                  <a:schemeClr val="bg1">
                    <a:lumMod val="85000"/>
                  </a:schemeClr>
                </a:solidFill>
                <a:latin typeface="Monaco" charset="0"/>
                <a:ea typeface="Monaco" charset="0"/>
                <a:cs typeface="Monaco" charset="0"/>
              </a:rPr>
              <a:t> 3.2 (2007): e31</a:t>
            </a:r>
            <a:r>
              <a:rPr lang="en-US" sz="1400" dirty="0" smtClean="0">
                <a:solidFill>
                  <a:schemeClr val="bg1">
                    <a:lumMod val="85000"/>
                  </a:schemeClr>
                </a:solidFill>
                <a:latin typeface="Monaco" charset="0"/>
                <a:ea typeface="Monaco" charset="0"/>
                <a:cs typeface="Monaco" charset="0"/>
              </a:rPr>
              <a:t>.</a:t>
            </a:r>
            <a:endParaRPr lang="fa-IR" sz="1400" dirty="0" smtClean="0">
              <a:solidFill>
                <a:schemeClr val="bg1">
                  <a:lumMod val="85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50000"/>
                  </a:schemeClr>
                </a:solidFill>
                <a:latin typeface="Monaco" charset="0"/>
                <a:ea typeface="Monaco" charset="0"/>
                <a:cs typeface="Monaco" charset="0"/>
              </a:rPr>
              <a:t>Maass</a:t>
            </a:r>
            <a:r>
              <a:rPr lang="en-US" sz="1400" dirty="0">
                <a:solidFill>
                  <a:schemeClr val="bg1">
                    <a:lumMod val="50000"/>
                  </a:schemeClr>
                </a:solidFill>
                <a:latin typeface="Monaco" charset="0"/>
                <a:ea typeface="Monaco" charset="0"/>
                <a:cs typeface="Monaco" charset="0"/>
              </a:rPr>
              <a:t>, Wolfgang, Thomas </a:t>
            </a:r>
            <a:r>
              <a:rPr lang="en-US" sz="1400" dirty="0" err="1">
                <a:solidFill>
                  <a:schemeClr val="bg1">
                    <a:lumMod val="50000"/>
                  </a:schemeClr>
                </a:solidFill>
                <a:latin typeface="Monaco" charset="0"/>
                <a:ea typeface="Monaco" charset="0"/>
                <a:cs typeface="Monaco" charset="0"/>
              </a:rPr>
              <a:t>Natschläger</a:t>
            </a:r>
            <a:r>
              <a:rPr lang="en-US" sz="1400" dirty="0">
                <a:solidFill>
                  <a:schemeClr val="bg1">
                    <a:lumMod val="50000"/>
                  </a:schemeClr>
                </a:solidFill>
                <a:latin typeface="Monaco" charset="0"/>
                <a:ea typeface="Monaco" charset="0"/>
                <a:cs typeface="Monaco" charset="0"/>
              </a:rPr>
              <a:t>, and Henry </a:t>
            </a:r>
            <a:r>
              <a:rPr lang="en-US" sz="1400" dirty="0" err="1">
                <a:solidFill>
                  <a:schemeClr val="bg1">
                    <a:lumMod val="50000"/>
                  </a:schemeClr>
                </a:solidFill>
                <a:latin typeface="Monaco" charset="0"/>
                <a:ea typeface="Monaco" charset="0"/>
                <a:cs typeface="Monaco" charset="0"/>
              </a:rPr>
              <a:t>Markram</a:t>
            </a:r>
            <a:r>
              <a:rPr lang="en-US" sz="1400" dirty="0">
                <a:solidFill>
                  <a:schemeClr val="bg1">
                    <a:lumMod val="50000"/>
                  </a:schemeClr>
                </a:solidFill>
                <a:latin typeface="Monaco" charset="0"/>
                <a:ea typeface="Monaco" charset="0"/>
                <a:cs typeface="Monaco" charset="0"/>
              </a:rPr>
              <a:t>. "Real-time computing without stable states: A new framework for neural computation based on perturbations." Neural computation 14.11 (2002): 2531-2560</a:t>
            </a:r>
            <a:r>
              <a:rPr lang="en-US" sz="1400" dirty="0" smtClean="0">
                <a:solidFill>
                  <a:schemeClr val="bg1">
                    <a:lumMod val="50000"/>
                  </a:schemeClr>
                </a:solidFill>
                <a:latin typeface="Monaco" charset="0"/>
                <a:ea typeface="Monaco" charset="0"/>
                <a:cs typeface="Monaco" charset="0"/>
              </a:rPr>
              <a:t>.</a:t>
            </a:r>
            <a:endParaRPr lang="fa-IR" sz="1400" dirty="0" smtClean="0">
              <a:solidFill>
                <a:schemeClr val="bg1">
                  <a:lumMod val="50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85000"/>
                  </a:schemeClr>
                </a:solidFill>
                <a:latin typeface="Monaco" charset="0"/>
                <a:ea typeface="Monaco" charset="0"/>
                <a:cs typeface="Monaco" charset="0"/>
              </a:rPr>
              <a:t>Ju</a:t>
            </a:r>
            <a:r>
              <a:rPr lang="en-US" sz="1400" dirty="0">
                <a:solidFill>
                  <a:schemeClr val="bg1">
                    <a:lumMod val="85000"/>
                  </a:schemeClr>
                </a:solidFill>
                <a:latin typeface="Monaco" charset="0"/>
                <a:ea typeface="Monaco" charset="0"/>
                <a:cs typeface="Monaco" charset="0"/>
              </a:rPr>
              <a:t>, Han, et al. "Effects of synaptic connectivity on liquid state machine performance." Neural Networks 38 (2013): 39-51</a:t>
            </a:r>
            <a:r>
              <a:rPr lang="en-US" sz="1400" dirty="0" smtClean="0">
                <a:solidFill>
                  <a:schemeClr val="bg1">
                    <a:lumMod val="85000"/>
                  </a:schemeClr>
                </a:solidFill>
                <a:latin typeface="Monaco" charset="0"/>
                <a:ea typeface="Monaco" charset="0"/>
                <a:cs typeface="Monaco" charset="0"/>
              </a:rPr>
              <a:t>.</a:t>
            </a:r>
            <a:endParaRPr lang="fa-IR" sz="1400" dirty="0" smtClean="0">
              <a:solidFill>
                <a:schemeClr val="bg1">
                  <a:lumMod val="85000"/>
                </a:schemeClr>
              </a:solidFill>
              <a:latin typeface="Monaco" charset="0"/>
              <a:ea typeface="Monaco" charset="0"/>
              <a:cs typeface="Monaco" charset="0"/>
            </a:endParaRPr>
          </a:p>
          <a:p>
            <a:pPr marL="569913" lvl="0" indent="-228600" algn="justLow">
              <a:spcAft>
                <a:spcPts val="10"/>
              </a:spcAft>
              <a:buFont typeface="+mj-lt"/>
              <a:buAutoNum type="arabicPeriod"/>
            </a:pPr>
            <a:r>
              <a:rPr lang="en-US" sz="1400" dirty="0" err="1">
                <a:solidFill>
                  <a:schemeClr val="bg1">
                    <a:lumMod val="65000"/>
                  </a:schemeClr>
                </a:solidFill>
                <a:latin typeface="Monaco" charset="0"/>
                <a:ea typeface="Monaco" charset="0"/>
                <a:cs typeface="Monaco" charset="0"/>
              </a:rPr>
              <a:t>Hourdakis</a:t>
            </a:r>
            <a:r>
              <a:rPr lang="en-US" sz="1400" dirty="0">
                <a:solidFill>
                  <a:schemeClr val="bg1">
                    <a:lumMod val="65000"/>
                  </a:schemeClr>
                </a:solidFill>
                <a:latin typeface="Monaco" charset="0"/>
                <a:ea typeface="Monaco" charset="0"/>
                <a:cs typeface="Monaco" charset="0"/>
              </a:rPr>
              <a:t>, </a:t>
            </a:r>
            <a:r>
              <a:rPr lang="en-US" sz="1400" dirty="0" err="1">
                <a:solidFill>
                  <a:schemeClr val="bg1">
                    <a:lumMod val="65000"/>
                  </a:schemeClr>
                </a:solidFill>
                <a:latin typeface="Monaco" charset="0"/>
                <a:ea typeface="Monaco" charset="0"/>
                <a:cs typeface="Monaco" charset="0"/>
              </a:rPr>
              <a:t>Emmanouil</a:t>
            </a:r>
            <a:r>
              <a:rPr lang="en-US" sz="1400" dirty="0">
                <a:solidFill>
                  <a:schemeClr val="bg1">
                    <a:lumMod val="65000"/>
                  </a:schemeClr>
                </a:solidFill>
                <a:latin typeface="Monaco" charset="0"/>
                <a:ea typeface="Monaco" charset="0"/>
                <a:cs typeface="Monaco" charset="0"/>
              </a:rPr>
              <a:t>, and </a:t>
            </a:r>
            <a:r>
              <a:rPr lang="en-US" sz="1400" dirty="0" err="1">
                <a:solidFill>
                  <a:schemeClr val="bg1">
                    <a:lumMod val="65000"/>
                  </a:schemeClr>
                </a:solidFill>
                <a:latin typeface="Monaco" charset="0"/>
                <a:ea typeface="Monaco" charset="0"/>
                <a:cs typeface="Monaco" charset="0"/>
              </a:rPr>
              <a:t>Panos</a:t>
            </a:r>
            <a:r>
              <a:rPr lang="en-US" sz="1400" dirty="0">
                <a:solidFill>
                  <a:schemeClr val="bg1">
                    <a:lumMod val="65000"/>
                  </a:schemeClr>
                </a:solidFill>
                <a:latin typeface="Monaco" charset="0"/>
                <a:ea typeface="Monaco" charset="0"/>
                <a:cs typeface="Monaco" charset="0"/>
              </a:rPr>
              <a:t> </a:t>
            </a:r>
            <a:r>
              <a:rPr lang="en-US" sz="1400" dirty="0" err="1">
                <a:solidFill>
                  <a:schemeClr val="bg1">
                    <a:lumMod val="65000"/>
                  </a:schemeClr>
                </a:solidFill>
                <a:latin typeface="Monaco" charset="0"/>
                <a:ea typeface="Monaco" charset="0"/>
                <a:cs typeface="Monaco" charset="0"/>
              </a:rPr>
              <a:t>Trahanias</a:t>
            </a:r>
            <a:r>
              <a:rPr lang="en-US" sz="1400" dirty="0">
                <a:solidFill>
                  <a:schemeClr val="bg1">
                    <a:lumMod val="65000"/>
                  </a:schemeClr>
                </a:solidFill>
                <a:latin typeface="Monaco" charset="0"/>
                <a:ea typeface="Monaco" charset="0"/>
                <a:cs typeface="Monaco" charset="0"/>
              </a:rPr>
              <a:t>. "Improving the classification performance of Liquid State Machines based on the separation property." Engineering Applications of Neural Networks. Springer Berlin Heidelberg, 2011. 52-62.</a:t>
            </a:r>
          </a:p>
        </p:txBody>
      </p:sp>
      <p:sp>
        <p:nvSpPr>
          <p:cNvPr id="7" name="Slide Number Placeholder 6"/>
          <p:cNvSpPr>
            <a:spLocks noGrp="1"/>
          </p:cNvSpPr>
          <p:nvPr>
            <p:ph type="sldNum" sz="quarter" idx="12"/>
          </p:nvPr>
        </p:nvSpPr>
        <p:spPr/>
        <p:txBody>
          <a:bodyPr/>
          <a:lstStyle/>
          <a:p>
            <a:fld id="{6B90C5BF-2CED-4358-A890-A3B0884E13FA}" type="slidenum">
              <a:rPr lang="en-US" smtClean="0"/>
              <a:pPr/>
              <a:t>45</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4102378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42918"/>
            <a:ext cx="9144000" cy="5072098"/>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r>
              <a:rPr lang="en-US" sz="2800" dirty="0" smtClean="0">
                <a:solidFill>
                  <a:schemeClr val="tx1">
                    <a:lumMod val="95000"/>
                    <a:lumOff val="5000"/>
                  </a:schemeClr>
                </a:solidFill>
                <a:latin typeface="Myriad Apple" pitchFamily="2" charset="0"/>
              </a:rPr>
              <a:t>Thanks for your attention :)</a:t>
            </a:r>
          </a:p>
          <a:p>
            <a:endParaRPr lang="en-US" sz="2800" dirty="0" smtClean="0">
              <a:solidFill>
                <a:schemeClr val="tx1">
                  <a:lumMod val="95000"/>
                  <a:lumOff val="5000"/>
                </a:schemeClr>
              </a:solidFill>
              <a:latin typeface="Myriad Apple" pitchFamily="2" charset="0"/>
            </a:endParaRPr>
          </a:p>
          <a:p>
            <a:r>
              <a:rPr lang="en-US" sz="2800" dirty="0" smtClean="0">
                <a:solidFill>
                  <a:schemeClr val="tx1">
                    <a:lumMod val="95000"/>
                    <a:lumOff val="5000"/>
                  </a:schemeClr>
                </a:solidFill>
                <a:latin typeface="Myriad Apple" pitchFamily="2" charset="0"/>
              </a:rPr>
              <a:t>Any Questions?!</a:t>
            </a:r>
          </a:p>
        </p:txBody>
      </p:sp>
      <p:pic>
        <p:nvPicPr>
          <p:cNvPr id="6" name="Picture 6"/>
          <p:cNvPicPr>
            <a:picLocks noChangeAspect="1" noChangeArrowheads="1"/>
          </p:cNvPicPr>
          <p:nvPr/>
        </p:nvPicPr>
        <p:blipFill>
          <a:blip r:embed="rId2"/>
          <a:srcRect/>
          <a:stretch>
            <a:fillRect/>
          </a:stretch>
        </p:blipFill>
        <p:spPr bwMode="auto">
          <a:xfrm>
            <a:off x="5330952" y="2368296"/>
            <a:ext cx="3872739" cy="3383280"/>
          </a:xfrm>
          <a:prstGeom prst="rect">
            <a:avLst/>
          </a:prstGeom>
          <a:noFill/>
          <a:ln w="9525">
            <a:noFill/>
            <a:miter lim="800000"/>
            <a:headEnd/>
            <a:tailEnd/>
          </a:ln>
          <a:effectLst/>
        </p:spPr>
      </p:pic>
      <p:sp>
        <p:nvSpPr>
          <p:cNvPr id="7" name="Slide Number Placeholder 6"/>
          <p:cNvSpPr>
            <a:spLocks noGrp="1"/>
          </p:cNvSpPr>
          <p:nvPr>
            <p:ph type="sldNum" sz="quarter" idx="12"/>
          </p:nvPr>
        </p:nvSpPr>
        <p:spPr/>
        <p:txBody>
          <a:bodyPr/>
          <a:lstStyle/>
          <a:p>
            <a:fld id="{6B90C5BF-2CED-4358-A890-A3B0884E13FA}" type="slidenum">
              <a:rPr lang="en-US" smtClean="0"/>
              <a:pPr/>
              <a:t>46</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299"/>
            <a:ext cx="9144000"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Neural Modeling</a:t>
            </a:r>
          </a:p>
        </p:txBody>
      </p:sp>
      <p:sp>
        <p:nvSpPr>
          <p:cNvPr id="8" name="TextBox 7"/>
          <p:cNvSpPr txBox="1"/>
          <p:nvPr/>
        </p:nvSpPr>
        <p:spPr>
          <a:xfrm>
            <a:off x="-142908" y="1071546"/>
            <a:ext cx="9144064" cy="3785652"/>
          </a:xfrm>
          <a:prstGeom prst="rect">
            <a:avLst/>
          </a:prstGeom>
          <a:noFill/>
        </p:spPr>
        <p:txBody>
          <a:bodyPr wrap="square" rtlCol="0">
            <a:spAutoFit/>
          </a:bodyPr>
          <a:lstStyle/>
          <a:p>
            <a:pPr marL="627063" indent="-285750">
              <a:buFont typeface="Arial" pitchFamily="34" charset="0"/>
              <a:buChar char="•"/>
            </a:pPr>
            <a:r>
              <a:rPr lang="fa-IR" sz="2000" dirty="0" smtClean="0">
                <a:solidFill>
                  <a:schemeClr val="bg1"/>
                </a:solidFill>
              </a:rPr>
              <a:t>‌</a:t>
            </a:r>
            <a:r>
              <a:rPr lang="en-US" sz="2000" dirty="0" smtClean="0">
                <a:solidFill>
                  <a:schemeClr val="accent6"/>
                </a:solidFill>
              </a:rPr>
              <a:t>Principle of hierarchical reductionism: </a:t>
            </a:r>
            <a:r>
              <a:rPr lang="en-US" sz="2000" dirty="0" smtClean="0">
                <a:solidFill>
                  <a:schemeClr val="bg1"/>
                </a:solidFill>
              </a:rPr>
              <a:t>study smaller and smaller parts and attempt to understand the whole .</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en-US" sz="2000" dirty="0" smtClean="0">
                <a:solidFill>
                  <a:schemeClr val="bg1"/>
                </a:solidFill>
              </a:rPr>
              <a:t>While it remains uncertain whether a brain system can be understood as the interaction between independently describable subsystems, the brain does display </a:t>
            </a:r>
            <a:r>
              <a:rPr lang="en-US" sz="2000" dirty="0" smtClean="0">
                <a:solidFill>
                  <a:schemeClr val="accent6"/>
                </a:solidFill>
              </a:rPr>
              <a:t>a hierarchy of spatial scales </a:t>
            </a:r>
            <a:r>
              <a:rPr lang="en-US" sz="2000" dirty="0" smtClean="0">
                <a:solidFill>
                  <a:schemeClr val="bg1"/>
                </a:solidFill>
              </a:rPr>
              <a:t>with repeated structure such as molecules, synapses, neurons, microcircuits, networks, regions and systems.</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en-US" sz="2000" dirty="0" smtClean="0">
                <a:solidFill>
                  <a:schemeClr val="bg1"/>
                </a:solidFill>
              </a:rPr>
              <a:t>How the advent of modeling in computational neuroscience opens the possibility to study the dynamics of models </a:t>
            </a:r>
            <a:r>
              <a:rPr lang="en-US" sz="2000" dirty="0" smtClean="0">
                <a:solidFill>
                  <a:schemeClr val="accent6"/>
                </a:solidFill>
              </a:rPr>
              <a:t>simultaneously incorporating various levels </a:t>
            </a:r>
            <a:r>
              <a:rPr lang="en-US" sz="2000" dirty="0" smtClean="0">
                <a:solidFill>
                  <a:schemeClr val="bg1"/>
                </a:solidFill>
              </a:rPr>
              <a:t>from molecules to regions?</a:t>
            </a:r>
          </a:p>
          <a:p>
            <a:pPr marL="627063" indent="-285750">
              <a:buFont typeface="Arial" pitchFamily="34" charset="0"/>
              <a:buChar char="•"/>
            </a:pPr>
            <a:endParaRPr lang="en-US" sz="2000" dirty="0" smtClean="0">
              <a:solidFill>
                <a:schemeClr val="bg1"/>
              </a:solidFill>
            </a:endParaRPr>
          </a:p>
        </p:txBody>
      </p:sp>
      <p:sp>
        <p:nvSpPr>
          <p:cNvPr id="6" name="Slide Number Placeholder 5"/>
          <p:cNvSpPr>
            <a:spLocks noGrp="1"/>
          </p:cNvSpPr>
          <p:nvPr>
            <p:ph type="sldNum" sz="quarter" idx="12"/>
          </p:nvPr>
        </p:nvSpPr>
        <p:spPr/>
        <p:txBody>
          <a:bodyPr/>
          <a:lstStyle/>
          <a:p>
            <a:fld id="{6B90C5BF-2CED-4358-A890-A3B0884E13FA}" type="slidenum">
              <a:rPr lang="en-US" smtClean="0"/>
              <a:pPr/>
              <a:t>47</a:t>
            </a:fld>
            <a:endParaRPr lang="en-US" dirty="0"/>
          </a:p>
        </p:txBody>
      </p:sp>
      <p:sp>
        <p:nvSpPr>
          <p:cNvPr id="7" name="Footer Placeholder 6"/>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22576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87448" y="764704"/>
            <a:ext cx="8295125" cy="6033407"/>
          </a:xfrm>
          <a:prstGeom prst="rect">
            <a:avLst/>
          </a:prstGeom>
        </p:spPr>
      </p:pic>
      <p:sp>
        <p:nvSpPr>
          <p:cNvPr id="12" name="Rectangle 11"/>
          <p:cNvSpPr/>
          <p:nvPr/>
        </p:nvSpPr>
        <p:spPr>
          <a:xfrm>
            <a:off x="-1" y="0"/>
            <a:ext cx="4644009"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marL="0" algn="ctr" defTabSz="914400" rtl="1" eaLnBrk="1" latinLnBrk="0" hangingPunct="1"/>
            <a:r>
              <a:rPr lang="en-US" sz="2400" dirty="0" smtClean="0">
                <a:solidFill>
                  <a:schemeClr val="tx1">
                    <a:lumMod val="95000"/>
                    <a:lumOff val="5000"/>
                  </a:schemeClr>
                </a:solidFill>
                <a:latin typeface="Myriad Apple" pitchFamily="2" charset="0"/>
              </a:rPr>
              <a:t>Brain</a:t>
            </a:r>
          </a:p>
        </p:txBody>
      </p:sp>
      <p:sp>
        <p:nvSpPr>
          <p:cNvPr id="13" name="Rectangle 12"/>
          <p:cNvSpPr/>
          <p:nvPr/>
        </p:nvSpPr>
        <p:spPr>
          <a:xfrm>
            <a:off x="4499992" y="0"/>
            <a:ext cx="4752007"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rtl="1"/>
            <a:r>
              <a:rPr lang="en-US" sz="2400" dirty="0" smtClean="0">
                <a:solidFill>
                  <a:schemeClr val="tx1">
                    <a:lumMod val="95000"/>
                    <a:lumOff val="5000"/>
                  </a:schemeClr>
                </a:solidFill>
                <a:latin typeface="Myriad Apple" pitchFamily="2" charset="0"/>
              </a:rPr>
              <a:t>Neuron</a:t>
            </a:r>
            <a:endParaRPr lang="en-US" sz="2400" dirty="0">
              <a:solidFill>
                <a:schemeClr val="tx1">
                  <a:lumMod val="95000"/>
                  <a:lumOff val="5000"/>
                </a:schemeClr>
              </a:solidFill>
              <a:latin typeface="Myriad Apple" pitchFamily="2" charset="0"/>
            </a:endParaRPr>
          </a:p>
        </p:txBody>
      </p:sp>
      <p:sp>
        <p:nvSpPr>
          <p:cNvPr id="4" name="Slide Number Placeholder 3"/>
          <p:cNvSpPr>
            <a:spLocks noGrp="1"/>
          </p:cNvSpPr>
          <p:nvPr>
            <p:ph type="sldNum" sz="quarter" idx="12"/>
          </p:nvPr>
        </p:nvSpPr>
        <p:spPr/>
        <p:txBody>
          <a:bodyPr/>
          <a:lstStyle/>
          <a:p>
            <a:fld id="{6B90C5BF-2CED-4358-A890-A3B0884E13FA}" type="slidenum">
              <a:rPr lang="en-US" smtClean="0"/>
              <a:pPr/>
              <a:t>4</a:t>
            </a:fld>
            <a:endParaRPr lang="en-US" dirty="0"/>
          </a:p>
        </p:txBody>
      </p:sp>
      <p:sp>
        <p:nvSpPr>
          <p:cNvPr id="5" name="Footer Placeholder 4"/>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6565579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7977"/>
            <a:ext cx="4857752"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Neural Modeling</a:t>
            </a:r>
          </a:p>
        </p:txBody>
      </p:sp>
      <p:sp>
        <p:nvSpPr>
          <p:cNvPr id="8" name="TextBox 7"/>
          <p:cNvSpPr txBox="1"/>
          <p:nvPr/>
        </p:nvSpPr>
        <p:spPr>
          <a:xfrm>
            <a:off x="-142908" y="1071546"/>
            <a:ext cx="9144064" cy="1015663"/>
          </a:xfrm>
          <a:prstGeom prst="rect">
            <a:avLst/>
          </a:prstGeom>
          <a:noFill/>
        </p:spPr>
        <p:txBody>
          <a:bodyPr wrap="square" rtlCol="0">
            <a:spAutoFit/>
          </a:bodyPr>
          <a:lstStyle/>
          <a:p>
            <a:pPr marL="627063" indent="-285750">
              <a:buFont typeface="Arial" pitchFamily="34" charset="0"/>
              <a:buChar char="•"/>
            </a:pPr>
            <a:r>
              <a:rPr lang="en-US" sz="2000" dirty="0" smtClean="0">
                <a:solidFill>
                  <a:schemeClr val="bg1"/>
                </a:solidFill>
              </a:rPr>
              <a:t>Experience shows that a model should be </a:t>
            </a:r>
            <a:r>
              <a:rPr lang="en-US" sz="2000" dirty="0" smtClean="0">
                <a:solidFill>
                  <a:schemeClr val="accent6"/>
                </a:solidFill>
              </a:rPr>
              <a:t>as simple as possible</a:t>
            </a:r>
            <a:r>
              <a:rPr lang="en-US" sz="2000" dirty="0" smtClean="0">
                <a:solidFill>
                  <a:schemeClr val="bg1"/>
                </a:solidFill>
              </a:rPr>
              <a:t> in order to be </a:t>
            </a:r>
            <a:r>
              <a:rPr lang="en-US" sz="2000" dirty="0" smtClean="0">
                <a:solidFill>
                  <a:srgbClr val="FF0000"/>
                </a:solidFill>
              </a:rPr>
              <a:t>tractable</a:t>
            </a:r>
            <a:r>
              <a:rPr lang="en-US" sz="2000" dirty="0" smtClean="0">
                <a:solidFill>
                  <a:schemeClr val="bg1"/>
                </a:solidFill>
              </a:rPr>
              <a:t> (possible to analyze, easy to do computations with) and in order to make strong statements about the physical system being modeled.</a:t>
            </a:r>
          </a:p>
        </p:txBody>
      </p:sp>
      <p:sp>
        <p:nvSpPr>
          <p:cNvPr id="7" name="Rectangle 6"/>
          <p:cNvSpPr/>
          <p:nvPr/>
        </p:nvSpPr>
        <p:spPr>
          <a:xfrm>
            <a:off x="4786314" y="-27977"/>
            <a:ext cx="4357686"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Mathematical Modeling</a:t>
            </a:r>
          </a:p>
        </p:txBody>
      </p:sp>
      <p:sp>
        <p:nvSpPr>
          <p:cNvPr id="11" name="Rounded Rectangle 10"/>
          <p:cNvSpPr/>
          <p:nvPr/>
        </p:nvSpPr>
        <p:spPr>
          <a:xfrm>
            <a:off x="642910" y="2285992"/>
            <a:ext cx="7929618" cy="214314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627063" indent="-285750"/>
            <a:r>
              <a:rPr lang="en-US" sz="2800" dirty="0" smtClean="0">
                <a:solidFill>
                  <a:schemeClr val="bg2">
                    <a:lumMod val="90000"/>
                  </a:schemeClr>
                </a:solidFill>
                <a:latin typeface="Freestyle Script" pitchFamily="66" charset="0"/>
              </a:rPr>
              <a:t>“It can scarcely be denied that the supreme goal of all theory is to make the irreducible basic elements as simple and as few as possible without having to surrender the </a:t>
            </a:r>
            <a:r>
              <a:rPr lang="en-US" sz="2800" u="sng" dirty="0" smtClean="0">
                <a:solidFill>
                  <a:schemeClr val="bg2">
                    <a:lumMod val="90000"/>
                  </a:schemeClr>
                </a:solidFill>
                <a:latin typeface="Freestyle Script" pitchFamily="66" charset="0"/>
              </a:rPr>
              <a:t>adequate representation</a:t>
            </a:r>
            <a:r>
              <a:rPr lang="en-US" sz="2800" dirty="0" smtClean="0">
                <a:solidFill>
                  <a:schemeClr val="bg2">
                    <a:lumMod val="90000"/>
                  </a:schemeClr>
                </a:solidFill>
                <a:latin typeface="Freestyle Script" pitchFamily="66" charset="0"/>
              </a:rPr>
              <a:t> of a single datum of experience.”</a:t>
            </a:r>
          </a:p>
          <a:p>
            <a:pPr marL="4284663" lvl="8" indent="-285750"/>
            <a:r>
              <a:rPr lang="en-US" sz="2000" dirty="0" smtClean="0">
                <a:solidFill>
                  <a:schemeClr val="bg1">
                    <a:lumMod val="50000"/>
                  </a:schemeClr>
                </a:solidFill>
              </a:rPr>
              <a:t>                               	-Einstein</a:t>
            </a:r>
          </a:p>
        </p:txBody>
      </p:sp>
      <p:sp>
        <p:nvSpPr>
          <p:cNvPr id="12" name="TextBox 11"/>
          <p:cNvSpPr txBox="1"/>
          <p:nvPr/>
        </p:nvSpPr>
        <p:spPr>
          <a:xfrm>
            <a:off x="-214346" y="4786322"/>
            <a:ext cx="9144064" cy="1015663"/>
          </a:xfrm>
          <a:prstGeom prst="rect">
            <a:avLst/>
          </a:prstGeom>
          <a:noFill/>
        </p:spPr>
        <p:txBody>
          <a:bodyPr wrap="square" rtlCol="0">
            <a:spAutoFit/>
          </a:bodyPr>
          <a:lstStyle/>
          <a:p>
            <a:pPr marL="627063" indent="-285750">
              <a:buFont typeface="Arial" pitchFamily="34" charset="0"/>
              <a:buChar char="•"/>
            </a:pPr>
            <a:r>
              <a:rPr lang="en-US" sz="2000" dirty="0" smtClean="0">
                <a:solidFill>
                  <a:schemeClr val="bg1"/>
                </a:solidFill>
              </a:rPr>
              <a:t>With </a:t>
            </a:r>
            <a:r>
              <a:rPr lang="en-US" sz="2000" dirty="0" smtClean="0">
                <a:solidFill>
                  <a:schemeClr val="accent6"/>
                </a:solidFill>
              </a:rPr>
              <a:t>increased complexity </a:t>
            </a:r>
            <a:r>
              <a:rPr lang="en-US" sz="2000" dirty="0" smtClean="0">
                <a:solidFill>
                  <a:schemeClr val="bg1"/>
                </a:solidFill>
              </a:rPr>
              <a:t>of model, </a:t>
            </a:r>
            <a:r>
              <a:rPr lang="en-US" sz="2000" dirty="0" smtClean="0">
                <a:solidFill>
                  <a:schemeClr val="accent6"/>
                </a:solidFill>
              </a:rPr>
              <a:t>uncertainty</a:t>
            </a:r>
            <a:r>
              <a:rPr lang="en-US" sz="2000" dirty="0" smtClean="0">
                <a:solidFill>
                  <a:schemeClr val="bg1"/>
                </a:solidFill>
              </a:rPr>
              <a:t> of modeling results increases. Also the </a:t>
            </a:r>
            <a:r>
              <a:rPr lang="en-US" sz="2000" dirty="0" smtClean="0">
                <a:solidFill>
                  <a:schemeClr val="accent6"/>
                </a:solidFill>
              </a:rPr>
              <a:t>explanatory power </a:t>
            </a:r>
            <a:r>
              <a:rPr lang="en-US" sz="2000" dirty="0" smtClean="0">
                <a:solidFill>
                  <a:schemeClr val="bg1"/>
                </a:solidFill>
              </a:rPr>
              <a:t>of model is lost. Of course the degree of simplicity that is achievable is dependent on the scientific question posed.</a:t>
            </a:r>
          </a:p>
        </p:txBody>
      </p:sp>
      <p:sp>
        <p:nvSpPr>
          <p:cNvPr id="6" name="Slide Number Placeholder 5"/>
          <p:cNvSpPr>
            <a:spLocks noGrp="1"/>
          </p:cNvSpPr>
          <p:nvPr>
            <p:ph type="sldNum" sz="quarter" idx="12"/>
          </p:nvPr>
        </p:nvSpPr>
        <p:spPr/>
        <p:txBody>
          <a:bodyPr/>
          <a:lstStyle/>
          <a:p>
            <a:fld id="{6B90C5BF-2CED-4358-A890-A3B0884E13FA}" type="slidenum">
              <a:rPr lang="en-US" smtClean="0"/>
              <a:pPr/>
              <a:t>5</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7065188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4857752"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Large-Scale Modeling</a:t>
            </a:r>
          </a:p>
        </p:txBody>
      </p:sp>
      <p:sp>
        <p:nvSpPr>
          <p:cNvPr id="8" name="TextBox 7"/>
          <p:cNvSpPr txBox="1"/>
          <p:nvPr/>
        </p:nvSpPr>
        <p:spPr>
          <a:xfrm>
            <a:off x="-142908" y="1071546"/>
            <a:ext cx="9144064" cy="4708981"/>
          </a:xfrm>
          <a:prstGeom prst="rect">
            <a:avLst/>
          </a:prstGeom>
          <a:noFill/>
        </p:spPr>
        <p:txBody>
          <a:bodyPr wrap="square" rtlCol="0">
            <a:spAutoFit/>
          </a:bodyPr>
          <a:lstStyle/>
          <a:p>
            <a:pPr marL="627063" indent="-285750">
              <a:buFont typeface="Arial" pitchFamily="34" charset="0"/>
              <a:buChar char="•"/>
            </a:pPr>
            <a:r>
              <a:rPr lang="en-US" sz="2000" dirty="0" smtClean="0">
                <a:solidFill>
                  <a:schemeClr val="bg1"/>
                </a:solidFill>
              </a:rPr>
              <a:t>It seems that a higher level model should be composed of component models at a lower level, and in turn must be much more complex and have more parameters than a model of a neuron. If true, one might ask </a:t>
            </a:r>
            <a:r>
              <a:rPr lang="en-US" sz="2000" dirty="0" smtClean="0">
                <a:solidFill>
                  <a:schemeClr val="accent6"/>
                </a:solidFill>
              </a:rPr>
              <a:t>what is the proper lowest level</a:t>
            </a:r>
            <a:r>
              <a:rPr lang="en-US" sz="2000" dirty="0" smtClean="0">
                <a:solidFill>
                  <a:schemeClr val="bg1"/>
                </a:solidFill>
              </a:rPr>
              <a:t>? After all, the deeper the level, the more realistic, right?!</a:t>
            </a:r>
          </a:p>
          <a:p>
            <a:pPr marL="627063" indent="-285750">
              <a:buFont typeface="Arial" pitchFamily="34" charset="0"/>
              <a:buChar char="•"/>
            </a:pPr>
            <a:endParaRPr lang="en-US" sz="2000" dirty="0" smtClean="0">
              <a:solidFill>
                <a:schemeClr val="bg1"/>
              </a:solidFill>
            </a:endParaRPr>
          </a:p>
          <a:p>
            <a:pPr marL="860425" lvl="1"/>
            <a:r>
              <a:rPr lang="en-US" sz="2000" dirty="0" smtClean="0">
                <a:solidFill>
                  <a:srgbClr val="FF0000"/>
                </a:solidFill>
              </a:rPr>
              <a:t>Wrong! </a:t>
            </a:r>
            <a:r>
              <a:rPr lang="en-US" sz="2000" dirty="0" smtClean="0">
                <a:solidFill>
                  <a:schemeClr val="bg1"/>
                </a:solidFill>
              </a:rPr>
              <a:t>Including </a:t>
            </a:r>
            <a:r>
              <a:rPr lang="en-US" sz="2000" dirty="0" smtClean="0">
                <a:solidFill>
                  <a:schemeClr val="accent6"/>
                </a:solidFill>
              </a:rPr>
              <a:t>more details </a:t>
            </a:r>
            <a:r>
              <a:rPr lang="en-US" sz="2000" dirty="0" smtClean="0">
                <a:solidFill>
                  <a:schemeClr val="bg1"/>
                </a:solidFill>
              </a:rPr>
              <a:t>from lower levels leads to </a:t>
            </a:r>
            <a:r>
              <a:rPr lang="en-US" sz="2000" dirty="0" smtClean="0">
                <a:solidFill>
                  <a:schemeClr val="accent6"/>
                </a:solidFill>
              </a:rPr>
              <a:t>more model parameters</a:t>
            </a:r>
            <a:r>
              <a:rPr lang="en-US" sz="2000" dirty="0" smtClean="0">
                <a:solidFill>
                  <a:schemeClr val="bg1"/>
                </a:solidFill>
              </a:rPr>
              <a:t> which makes it harder to obtain a realistic model since the </a:t>
            </a:r>
            <a:r>
              <a:rPr lang="en-US" sz="2000" dirty="0" smtClean="0">
                <a:solidFill>
                  <a:srgbClr val="92D050"/>
                </a:solidFill>
              </a:rPr>
              <a:t>realism</a:t>
            </a:r>
            <a:r>
              <a:rPr lang="en-US" sz="2000" dirty="0" smtClean="0">
                <a:solidFill>
                  <a:schemeClr val="bg1"/>
                </a:solidFill>
              </a:rPr>
              <a:t> of a model is related to how </a:t>
            </a:r>
            <a:r>
              <a:rPr lang="en-US" sz="2000" dirty="0" smtClean="0">
                <a:solidFill>
                  <a:schemeClr val="accent6"/>
                </a:solidFill>
              </a:rPr>
              <a:t>well-constrained</a:t>
            </a:r>
            <a:r>
              <a:rPr lang="en-US" sz="2000" dirty="0" smtClean="0">
                <a:solidFill>
                  <a:schemeClr val="bg1"/>
                </a:solidFill>
              </a:rPr>
              <a:t> it is by experimental data.</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en-US" sz="2000" dirty="0" smtClean="0">
                <a:solidFill>
                  <a:schemeClr val="bg1"/>
                </a:solidFill>
              </a:rPr>
              <a:t>More model parameters means that more data is required to determine them, data which can often contain uncertainties and be hard to acquire.</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endParaRPr lang="en-US" sz="2000" dirty="0" smtClean="0">
              <a:solidFill>
                <a:schemeClr val="bg1"/>
              </a:solidFill>
            </a:endParaRPr>
          </a:p>
          <a:p>
            <a:pPr marL="627063" indent="-285750"/>
            <a:r>
              <a:rPr lang="en-US" sz="2000" b="1" dirty="0" smtClean="0">
                <a:solidFill>
                  <a:schemeClr val="bg1"/>
                </a:solidFill>
              </a:rPr>
              <a:t>Example: </a:t>
            </a:r>
            <a:r>
              <a:rPr lang="en-US" sz="2000" dirty="0" smtClean="0">
                <a:solidFill>
                  <a:schemeClr val="bg1"/>
                </a:solidFill>
              </a:rPr>
              <a:t>The propagation of sound through air.</a:t>
            </a:r>
          </a:p>
          <a:p>
            <a:pPr marL="627063" indent="-285750"/>
            <a:endParaRPr lang="en-US" sz="2000" dirty="0" smtClean="0">
              <a:solidFill>
                <a:schemeClr val="bg1"/>
              </a:solidFill>
            </a:endParaRPr>
          </a:p>
        </p:txBody>
      </p:sp>
      <p:sp>
        <p:nvSpPr>
          <p:cNvPr id="7" name="Rectangle 6"/>
          <p:cNvSpPr/>
          <p:nvPr/>
        </p:nvSpPr>
        <p:spPr>
          <a:xfrm>
            <a:off x="4786314" y="0"/>
            <a:ext cx="4357686"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solidFill>
                  <a:schemeClr val="tx1">
                    <a:lumMod val="95000"/>
                    <a:lumOff val="5000"/>
                  </a:schemeClr>
                </a:solidFill>
                <a:latin typeface="Myriad Apple" pitchFamily="2" charset="0"/>
              </a:rPr>
              <a:t>Is a Detailed Model More Realistic?</a:t>
            </a:r>
          </a:p>
        </p:txBody>
      </p:sp>
      <p:sp>
        <p:nvSpPr>
          <p:cNvPr id="6" name="Slide Number Placeholder 5"/>
          <p:cNvSpPr>
            <a:spLocks noGrp="1"/>
          </p:cNvSpPr>
          <p:nvPr>
            <p:ph type="sldNum" sz="quarter" idx="12"/>
          </p:nvPr>
        </p:nvSpPr>
        <p:spPr/>
        <p:txBody>
          <a:bodyPr/>
          <a:lstStyle/>
          <a:p>
            <a:fld id="{6B90C5BF-2CED-4358-A890-A3B0884E13FA}" type="slidenum">
              <a:rPr lang="en-US" smtClean="0"/>
              <a:pPr/>
              <a:t>6</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0255470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6263"/>
            <a:ext cx="4857752"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Neural Modeling</a:t>
            </a:r>
          </a:p>
        </p:txBody>
      </p:sp>
      <p:sp>
        <p:nvSpPr>
          <p:cNvPr id="8" name="TextBox 7"/>
          <p:cNvSpPr txBox="1"/>
          <p:nvPr/>
        </p:nvSpPr>
        <p:spPr>
          <a:xfrm>
            <a:off x="-142908" y="1071546"/>
            <a:ext cx="9144064" cy="3477875"/>
          </a:xfrm>
          <a:prstGeom prst="rect">
            <a:avLst/>
          </a:prstGeom>
          <a:noFill/>
        </p:spPr>
        <p:txBody>
          <a:bodyPr wrap="square" rtlCol="0">
            <a:spAutoFit/>
          </a:bodyPr>
          <a:lstStyle/>
          <a:p>
            <a:pPr marL="627063" indent="-285750">
              <a:buFont typeface="Arial" pitchFamily="34" charset="0"/>
              <a:buChar char="•"/>
            </a:pPr>
            <a:r>
              <a:rPr lang="en-US" sz="2000" dirty="0" smtClean="0">
                <a:solidFill>
                  <a:schemeClr val="bg1"/>
                </a:solidFill>
              </a:rPr>
              <a:t>Modeler’s wrench, </a:t>
            </a:r>
            <a:r>
              <a:rPr lang="en-US" sz="2000" dirty="0" smtClean="0">
                <a:solidFill>
                  <a:srgbClr val="FF0000"/>
                </a:solidFill>
              </a:rPr>
              <a:t>abstraction</a:t>
            </a:r>
            <a:r>
              <a:rPr lang="en-US" sz="2000" dirty="0" smtClean="0">
                <a:solidFill>
                  <a:schemeClr val="bg1"/>
                </a:solidFill>
              </a:rPr>
              <a:t>: taking away aspects not important for answering the scientific questions which the model is designed to address, useful models can be formulated at different levels of organization without loss of tractability. </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fa-IR" sz="2000" dirty="0" smtClean="0">
                <a:solidFill>
                  <a:schemeClr val="bg1"/>
                </a:solidFill>
              </a:rPr>
              <a:t>‌</a:t>
            </a:r>
            <a:r>
              <a:rPr lang="en-US" sz="2000" dirty="0" err="1" smtClean="0">
                <a:solidFill>
                  <a:srgbClr val="FF0000"/>
                </a:solidFill>
              </a:rPr>
              <a:t>Subsampling</a:t>
            </a:r>
            <a:r>
              <a:rPr lang="en-US" sz="2000" dirty="0" smtClean="0">
                <a:solidFill>
                  <a:schemeClr val="bg1"/>
                </a:solidFill>
              </a:rPr>
              <a:t> is often employed to decrease model size. With fewer pre-synaptic units providing synapses, it becomes necessary to </a:t>
            </a:r>
            <a:r>
              <a:rPr lang="en-US" sz="2000" u="sng" dirty="0" smtClean="0">
                <a:solidFill>
                  <a:schemeClr val="bg1"/>
                </a:solidFill>
              </a:rPr>
              <a:t>exaggerate</a:t>
            </a:r>
            <a:r>
              <a:rPr lang="en-US" sz="2000" dirty="0" smtClean="0">
                <a:solidFill>
                  <a:schemeClr val="bg1"/>
                </a:solidFill>
              </a:rPr>
              <a:t> </a:t>
            </a:r>
            <a:r>
              <a:rPr lang="en-US" sz="2000" dirty="0" smtClean="0">
                <a:solidFill>
                  <a:schemeClr val="accent6"/>
                </a:solidFill>
              </a:rPr>
              <a:t>connection density </a:t>
            </a:r>
            <a:r>
              <a:rPr lang="en-US" sz="2000" dirty="0" smtClean="0">
                <a:solidFill>
                  <a:schemeClr val="bg1"/>
                </a:solidFill>
              </a:rPr>
              <a:t>or </a:t>
            </a:r>
            <a:r>
              <a:rPr lang="en-US" sz="2000" dirty="0" smtClean="0">
                <a:solidFill>
                  <a:schemeClr val="accent6"/>
                </a:solidFill>
              </a:rPr>
              <a:t>synaptic conductance</a:t>
            </a:r>
            <a:r>
              <a:rPr lang="en-US" sz="2000" dirty="0" smtClean="0">
                <a:solidFill>
                  <a:schemeClr val="bg1"/>
                </a:solidFill>
              </a:rPr>
              <a:t>. This results in a network with unnaturally few and strong signals circulating, in contrast to the real network, where many weak signals interact. Therefore </a:t>
            </a:r>
            <a:r>
              <a:rPr lang="en-US" sz="2000" u="sng" dirty="0" smtClean="0">
                <a:solidFill>
                  <a:schemeClr val="bg1"/>
                </a:solidFill>
              </a:rPr>
              <a:t>differences </a:t>
            </a:r>
            <a:r>
              <a:rPr lang="en-US" sz="2000" dirty="0" smtClean="0">
                <a:solidFill>
                  <a:schemeClr val="bg1"/>
                </a:solidFill>
              </a:rPr>
              <a:t>might arise such as </a:t>
            </a:r>
            <a:r>
              <a:rPr lang="en-US" sz="2000" dirty="0" smtClean="0">
                <a:solidFill>
                  <a:schemeClr val="accent6"/>
                </a:solidFill>
              </a:rPr>
              <a:t>artificial synchronization </a:t>
            </a:r>
            <a:r>
              <a:rPr lang="en-US" sz="2000" dirty="0" smtClean="0">
                <a:solidFill>
                  <a:schemeClr val="bg1"/>
                </a:solidFill>
              </a:rPr>
              <a:t>which is a problem especially since synchronization is one of the more important phenomena.</a:t>
            </a:r>
          </a:p>
        </p:txBody>
      </p:sp>
      <p:sp>
        <p:nvSpPr>
          <p:cNvPr id="6" name="Rectangle 5"/>
          <p:cNvSpPr/>
          <p:nvPr/>
        </p:nvSpPr>
        <p:spPr>
          <a:xfrm>
            <a:off x="4786314" y="-16263"/>
            <a:ext cx="4357686" cy="642942"/>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Abstraction</a:t>
            </a:r>
          </a:p>
        </p:txBody>
      </p:sp>
      <p:sp>
        <p:nvSpPr>
          <p:cNvPr id="7" name="Slide Number Placeholder 6"/>
          <p:cNvSpPr>
            <a:spLocks noGrp="1"/>
          </p:cNvSpPr>
          <p:nvPr>
            <p:ph type="sldNum" sz="quarter" idx="12"/>
          </p:nvPr>
        </p:nvSpPr>
        <p:spPr/>
        <p:txBody>
          <a:bodyPr/>
          <a:lstStyle/>
          <a:p>
            <a:fld id="{6B90C5BF-2CED-4358-A890-A3B0884E13FA}" type="slidenum">
              <a:rPr lang="en-US" smtClean="0"/>
              <a:pPr/>
              <a:t>7</a:t>
            </a:fld>
            <a:endParaRPr lang="en-US" dirty="0"/>
          </a:p>
        </p:txBody>
      </p:sp>
      <p:sp>
        <p:nvSpPr>
          <p:cNvPr id="9" name="Footer Placeholder 8"/>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665014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a:srcRect/>
          <a:stretch>
            <a:fillRect/>
          </a:stretch>
        </p:blipFill>
        <p:spPr bwMode="auto">
          <a:xfrm>
            <a:off x="4996974" y="3286124"/>
            <a:ext cx="4147025" cy="3571876"/>
          </a:xfrm>
          <a:prstGeom prst="rect">
            <a:avLst/>
          </a:prstGeom>
          <a:noFill/>
          <a:ln w="9525">
            <a:noFill/>
            <a:miter lim="800000"/>
            <a:headEnd/>
            <a:tailEnd/>
          </a:ln>
          <a:effectLst/>
        </p:spPr>
      </p:pic>
      <p:sp>
        <p:nvSpPr>
          <p:cNvPr id="5" name="Rectangle 4"/>
          <p:cNvSpPr/>
          <p:nvPr/>
        </p:nvSpPr>
        <p:spPr>
          <a:xfrm>
            <a:off x="0" y="-23599"/>
            <a:ext cx="9144000" cy="642942"/>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400" dirty="0" smtClean="0">
                <a:solidFill>
                  <a:schemeClr val="tx1">
                    <a:lumMod val="95000"/>
                    <a:lumOff val="5000"/>
                  </a:schemeClr>
                </a:solidFill>
                <a:latin typeface="Myriad Apple" pitchFamily="2" charset="0"/>
              </a:rPr>
              <a:t>Neuronal Networks</a:t>
            </a:r>
          </a:p>
        </p:txBody>
      </p:sp>
      <p:sp>
        <p:nvSpPr>
          <p:cNvPr id="7" name="TextBox 6"/>
          <p:cNvSpPr txBox="1"/>
          <p:nvPr/>
        </p:nvSpPr>
        <p:spPr>
          <a:xfrm>
            <a:off x="-142908" y="1071546"/>
            <a:ext cx="9144000" cy="2523768"/>
          </a:xfrm>
          <a:prstGeom prst="rect">
            <a:avLst/>
          </a:prstGeom>
          <a:noFill/>
        </p:spPr>
        <p:txBody>
          <a:bodyPr wrap="square" rtlCol="0">
            <a:spAutoFit/>
          </a:bodyPr>
          <a:lstStyle/>
          <a:p>
            <a:pPr marL="627063" indent="-285750">
              <a:buFont typeface="Arial" pitchFamily="34" charset="0"/>
              <a:buChar char="•"/>
            </a:pPr>
            <a:r>
              <a:rPr lang="en-US" sz="2000" dirty="0" smtClean="0">
                <a:solidFill>
                  <a:schemeClr val="bg1"/>
                </a:solidFill>
              </a:rPr>
              <a:t>Improve understanding of brain functionality involving interactions of billions of neuronal and synaptic processes.</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en-US" sz="2000" dirty="0" smtClean="0">
                <a:solidFill>
                  <a:schemeClr val="bg1"/>
                </a:solidFill>
              </a:rPr>
              <a:t>Perform experiments (on a computer) that are impossible (experimentally or ethically) to be done on humans or animals.</a:t>
            </a:r>
          </a:p>
          <a:p>
            <a:pPr marL="627063" indent="-285750">
              <a:buFont typeface="Arial" pitchFamily="34" charset="0"/>
              <a:buChar char="•"/>
            </a:pPr>
            <a:endParaRPr lang="en-US" sz="2000" dirty="0" smtClean="0">
              <a:solidFill>
                <a:schemeClr val="bg1"/>
              </a:solidFill>
            </a:endParaRPr>
          </a:p>
          <a:p>
            <a:pPr marL="627063" indent="-285750">
              <a:buFont typeface="Arial" pitchFamily="34" charset="0"/>
              <a:buChar char="•"/>
            </a:pPr>
            <a:r>
              <a:rPr lang="en-US" sz="2000" dirty="0" smtClean="0">
                <a:solidFill>
                  <a:schemeClr val="bg1"/>
                </a:solidFill>
              </a:rPr>
              <a:t>Eventually improve and test hypotheses about complex behaviors:</a:t>
            </a:r>
          </a:p>
          <a:p>
            <a:pPr marL="1084263" lvl="1" indent="-285750"/>
            <a:r>
              <a:rPr lang="en-US" dirty="0" smtClean="0">
                <a:solidFill>
                  <a:schemeClr val="bg1"/>
                </a:solidFill>
              </a:rPr>
              <a:t>Perception </a:t>
            </a:r>
            <a:r>
              <a:rPr lang="en-US" dirty="0" smtClean="0">
                <a:solidFill>
                  <a:srgbClr val="FF0000"/>
                </a:solidFill>
              </a:rPr>
              <a:t>•</a:t>
            </a:r>
            <a:r>
              <a:rPr lang="en-US" dirty="0" smtClean="0">
                <a:solidFill>
                  <a:schemeClr val="bg1"/>
                </a:solidFill>
              </a:rPr>
              <a:t> Attention </a:t>
            </a:r>
            <a:r>
              <a:rPr lang="en-US" dirty="0" smtClean="0">
                <a:solidFill>
                  <a:srgbClr val="FF0000"/>
                </a:solidFill>
              </a:rPr>
              <a:t>•</a:t>
            </a:r>
            <a:r>
              <a:rPr lang="en-US" dirty="0" smtClean="0">
                <a:solidFill>
                  <a:schemeClr val="bg1"/>
                </a:solidFill>
              </a:rPr>
              <a:t> Learning </a:t>
            </a:r>
            <a:r>
              <a:rPr lang="en-US" dirty="0" smtClean="0">
                <a:solidFill>
                  <a:srgbClr val="FF0000"/>
                </a:solidFill>
              </a:rPr>
              <a:t>•</a:t>
            </a:r>
            <a:r>
              <a:rPr lang="en-US" dirty="0" smtClean="0">
                <a:solidFill>
                  <a:schemeClr val="bg1"/>
                </a:solidFill>
              </a:rPr>
              <a:t> Memory </a:t>
            </a:r>
            <a:r>
              <a:rPr lang="en-US" dirty="0" smtClean="0">
                <a:solidFill>
                  <a:srgbClr val="FF0000"/>
                </a:solidFill>
              </a:rPr>
              <a:t>•</a:t>
            </a:r>
            <a:r>
              <a:rPr lang="en-US" dirty="0" smtClean="0">
                <a:solidFill>
                  <a:schemeClr val="bg1"/>
                </a:solidFill>
              </a:rPr>
              <a:t> Consciousness </a:t>
            </a:r>
            <a:r>
              <a:rPr lang="en-US" dirty="0" smtClean="0">
                <a:solidFill>
                  <a:srgbClr val="FF0000"/>
                </a:solidFill>
              </a:rPr>
              <a:t>•</a:t>
            </a:r>
            <a:r>
              <a:rPr lang="en-US" dirty="0" smtClean="0">
                <a:solidFill>
                  <a:schemeClr val="bg1"/>
                </a:solidFill>
              </a:rPr>
              <a:t>  Sleep and wakefulness</a:t>
            </a:r>
          </a:p>
        </p:txBody>
      </p:sp>
      <p:sp>
        <p:nvSpPr>
          <p:cNvPr id="6" name="Slide Number Placeholder 5"/>
          <p:cNvSpPr>
            <a:spLocks noGrp="1"/>
          </p:cNvSpPr>
          <p:nvPr>
            <p:ph type="sldNum" sz="quarter" idx="12"/>
          </p:nvPr>
        </p:nvSpPr>
        <p:spPr/>
        <p:txBody>
          <a:bodyPr/>
          <a:lstStyle/>
          <a:p>
            <a:fld id="{6B90C5BF-2CED-4358-A890-A3B0884E13FA}" type="slidenum">
              <a:rPr lang="en-US" smtClean="0"/>
              <a:pPr/>
              <a:t>8</a:t>
            </a:fld>
            <a:endParaRPr lang="en-US" dirty="0"/>
          </a:p>
        </p:txBody>
      </p:sp>
      <p:sp>
        <p:nvSpPr>
          <p:cNvPr id="8" name="Footer Placeholder 7"/>
          <p:cNvSpPr>
            <a:spLocks noGrp="1"/>
          </p:cNvSpPr>
          <p:nvPr>
            <p:ph type="ftr" sz="quarter" idx="11"/>
          </p:nvPr>
        </p:nvSpPr>
        <p:spPr/>
        <p:txBody>
          <a:bodyPr/>
          <a:lstStyle/>
          <a:p>
            <a:r>
              <a:rPr lang="bg-BG" smtClean="0"/>
              <a:t>/47</a:t>
            </a:r>
            <a:endParaRPr lang="en-US"/>
          </a:p>
        </p:txBody>
      </p:sp>
    </p:spTree>
    <p:extLst>
      <p:ext uri="{BB962C8B-B14F-4D97-AF65-F5344CB8AC3E}">
        <p14:creationId xmlns:p14="http://schemas.microsoft.com/office/powerpoint/2010/main" val="13907436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15994</TotalTime>
  <Words>2405</Words>
  <Application>Microsoft Macintosh PowerPoint</Application>
  <PresentationFormat>On-screen Show (4:3)</PresentationFormat>
  <Paragraphs>456</Paragraphs>
  <Slides>48</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Arial</vt:lpstr>
      <vt:lpstr>Arial Rounded MT Bold</vt:lpstr>
      <vt:lpstr>Calibri</vt:lpstr>
      <vt:lpstr>Cambria Math</vt:lpstr>
      <vt:lpstr>Courier New</vt:lpstr>
      <vt:lpstr>Freestyle Script</vt:lpstr>
      <vt:lpstr>Gill Sans</vt:lpstr>
      <vt:lpstr>Monaco</vt:lpstr>
      <vt:lpstr>Myriad Apple</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Nima Mohammadi</dc:creator>
  <cp:lastModifiedBy>Microsoft Office User</cp:lastModifiedBy>
  <cp:revision>533</cp:revision>
  <cp:lastPrinted>2017-06-25T23:33:16Z</cp:lastPrinted>
  <dcterms:created xsi:type="dcterms:W3CDTF">2011-08-17T18:59:36Z</dcterms:created>
  <dcterms:modified xsi:type="dcterms:W3CDTF">2017-06-25T23:36:02Z</dcterms:modified>
</cp:coreProperties>
</file>